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</p:sldMasterIdLst>
  <p:notesMasterIdLst>
    <p:notesMasterId r:id="rId25"/>
  </p:notesMasterIdLst>
  <p:handoutMasterIdLst>
    <p:handoutMasterId r:id="rId26"/>
  </p:handoutMasterIdLst>
  <p:sldIdLst>
    <p:sldId id="316" r:id="rId2"/>
    <p:sldId id="298" r:id="rId3"/>
    <p:sldId id="323" r:id="rId4"/>
    <p:sldId id="322" r:id="rId5"/>
    <p:sldId id="324" r:id="rId6"/>
    <p:sldId id="313" r:id="rId7"/>
    <p:sldId id="330" r:id="rId8"/>
    <p:sldId id="350" r:id="rId9"/>
    <p:sldId id="329" r:id="rId10"/>
    <p:sldId id="357" r:id="rId11"/>
    <p:sldId id="261" r:id="rId12"/>
    <p:sldId id="327" r:id="rId13"/>
    <p:sldId id="344" r:id="rId14"/>
    <p:sldId id="358" r:id="rId15"/>
    <p:sldId id="340" r:id="rId16"/>
    <p:sldId id="347" r:id="rId17"/>
    <p:sldId id="348" r:id="rId18"/>
    <p:sldId id="349" r:id="rId19"/>
    <p:sldId id="328" r:id="rId20"/>
    <p:sldId id="353" r:id="rId21"/>
    <p:sldId id="303" r:id="rId22"/>
    <p:sldId id="356" r:id="rId23"/>
    <p:sldId id="355" r:id="rId24"/>
  </p:sldIdLst>
  <p:sldSz cx="990282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0">
          <p15:clr>
            <a:srgbClr val="A4A3A4"/>
          </p15:clr>
        </p15:guide>
        <p15:guide id="2" pos="8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3300"/>
    <a:srgbClr val="0099FF"/>
    <a:srgbClr val="FF0066"/>
    <a:srgbClr val="00FFCC"/>
    <a:srgbClr val="FF33CC"/>
    <a:srgbClr val="CCFF99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10" autoAdjust="0"/>
    <p:restoredTop sz="94344" autoAdjust="0"/>
  </p:normalViewPr>
  <p:slideViewPr>
    <p:cSldViewPr>
      <p:cViewPr varScale="1">
        <p:scale>
          <a:sx n="120" d="100"/>
          <a:sy n="120" d="100"/>
        </p:scale>
        <p:origin x="888" y="90"/>
      </p:cViewPr>
      <p:guideLst>
        <p:guide orient="horz" pos="4080"/>
        <p:guide pos="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"/>
    </p:cViewPr>
  </p:sorterViewPr>
  <p:notesViewPr>
    <p:cSldViewPr>
      <p:cViewPr>
        <p:scale>
          <a:sx n="75" d="100"/>
          <a:sy n="75" d="100"/>
        </p:scale>
        <p:origin x="-270" y="77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3C522F-5F64-429D-864E-04099B9673ED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A57F2DB-3D59-4E9B-8F88-20B0BADFAD93}">
      <dgm:prSet/>
      <dgm:spPr/>
      <dgm:t>
        <a:bodyPr/>
        <a:lstStyle/>
        <a:p>
          <a:r>
            <a:rPr lang="en-AU" b="1" dirty="0"/>
            <a:t>Pathways to higher learning and employment,</a:t>
          </a:r>
        </a:p>
        <a:p>
          <a:r>
            <a:rPr lang="en-AU" b="1" dirty="0"/>
            <a:t>skills for lifelong learning</a:t>
          </a:r>
          <a:br>
            <a:rPr lang="en-AU" b="1" dirty="0"/>
          </a:br>
          <a:endParaRPr lang="en-US" dirty="0"/>
        </a:p>
      </dgm:t>
    </dgm:pt>
    <dgm:pt modelId="{1DF76F4A-E17E-4180-B3BD-C174C01BD836}" type="parTrans" cxnId="{45E89C2C-60A5-49AC-A862-810A48AB3498}">
      <dgm:prSet/>
      <dgm:spPr/>
      <dgm:t>
        <a:bodyPr/>
        <a:lstStyle/>
        <a:p>
          <a:endParaRPr lang="en-US"/>
        </a:p>
      </dgm:t>
    </dgm:pt>
    <dgm:pt modelId="{6F48A542-DAB6-400D-8CD7-7F721713973E}" type="sibTrans" cxnId="{45E89C2C-60A5-49AC-A862-810A48AB3498}">
      <dgm:prSet/>
      <dgm:spPr/>
      <dgm:t>
        <a:bodyPr/>
        <a:lstStyle/>
        <a:p>
          <a:endParaRPr lang="en-US"/>
        </a:p>
      </dgm:t>
    </dgm:pt>
    <dgm:pt modelId="{6639D016-11D8-490A-B55C-F0280052930D}">
      <dgm:prSet/>
      <dgm:spPr/>
      <dgm:t>
        <a:bodyPr/>
        <a:lstStyle/>
        <a:p>
          <a:r>
            <a:rPr lang="en-AU" b="1"/>
            <a:t>Pathways include </a:t>
          </a:r>
          <a:endParaRPr lang="en-US"/>
        </a:p>
      </dgm:t>
    </dgm:pt>
    <dgm:pt modelId="{E606FB93-5A82-4378-BF70-241741FF890F}" type="parTrans" cxnId="{888E7AD6-BA5F-4872-8EAD-165F7EF10E77}">
      <dgm:prSet/>
      <dgm:spPr/>
      <dgm:t>
        <a:bodyPr/>
        <a:lstStyle/>
        <a:p>
          <a:endParaRPr lang="en-US"/>
        </a:p>
      </dgm:t>
    </dgm:pt>
    <dgm:pt modelId="{43A8B0B6-B7AF-4069-8ABF-11157E12BBBD}" type="sibTrans" cxnId="{888E7AD6-BA5F-4872-8EAD-165F7EF10E77}">
      <dgm:prSet/>
      <dgm:spPr/>
      <dgm:t>
        <a:bodyPr/>
        <a:lstStyle/>
        <a:p>
          <a:endParaRPr lang="en-US"/>
        </a:p>
      </dgm:t>
    </dgm:pt>
    <dgm:pt modelId="{F454D1F9-2B64-4C52-9FB0-97501890FAC3}">
      <dgm:prSet/>
      <dgm:spPr/>
      <dgm:t>
        <a:bodyPr/>
        <a:lstStyle/>
        <a:p>
          <a:r>
            <a:rPr lang="en-AU" b="1"/>
            <a:t>ACT Senior Secondary Certificate</a:t>
          </a:r>
          <a:endParaRPr lang="en-US"/>
        </a:p>
      </dgm:t>
    </dgm:pt>
    <dgm:pt modelId="{C58FB722-C61C-4F76-8FBA-CC6BD37C66E3}" type="parTrans" cxnId="{657E5007-7F9A-472C-98E9-181F3D8964D0}">
      <dgm:prSet/>
      <dgm:spPr/>
      <dgm:t>
        <a:bodyPr/>
        <a:lstStyle/>
        <a:p>
          <a:endParaRPr lang="en-US"/>
        </a:p>
      </dgm:t>
    </dgm:pt>
    <dgm:pt modelId="{A59DA467-988D-4F27-8F53-E6497D574033}" type="sibTrans" cxnId="{657E5007-7F9A-472C-98E9-181F3D8964D0}">
      <dgm:prSet/>
      <dgm:spPr/>
      <dgm:t>
        <a:bodyPr/>
        <a:lstStyle/>
        <a:p>
          <a:endParaRPr lang="en-US"/>
        </a:p>
      </dgm:t>
    </dgm:pt>
    <dgm:pt modelId="{D3A0751E-C48C-478A-85D0-546BDF2265A5}">
      <dgm:prSet/>
      <dgm:spPr/>
      <dgm:t>
        <a:bodyPr/>
        <a:lstStyle/>
        <a:p>
          <a:r>
            <a:rPr lang="en-AU" b="1"/>
            <a:t>Tertiary Entrance Statement with an Australian Tertiary Admission Rank (ATAR) </a:t>
          </a:r>
          <a:endParaRPr lang="en-US"/>
        </a:p>
      </dgm:t>
    </dgm:pt>
    <dgm:pt modelId="{03AB000B-B068-43D8-A536-67446D87F13D}" type="parTrans" cxnId="{3D00768D-C197-4493-A3B3-2AE5604A3A9C}">
      <dgm:prSet/>
      <dgm:spPr/>
      <dgm:t>
        <a:bodyPr/>
        <a:lstStyle/>
        <a:p>
          <a:endParaRPr lang="en-US"/>
        </a:p>
      </dgm:t>
    </dgm:pt>
    <dgm:pt modelId="{746FC235-7D68-4855-8DB7-44CEC1D668E9}" type="sibTrans" cxnId="{3D00768D-C197-4493-A3B3-2AE5604A3A9C}">
      <dgm:prSet/>
      <dgm:spPr/>
      <dgm:t>
        <a:bodyPr/>
        <a:lstStyle/>
        <a:p>
          <a:endParaRPr lang="en-US"/>
        </a:p>
      </dgm:t>
    </dgm:pt>
    <dgm:pt modelId="{EBDC6CA0-C9E4-44C5-B2F1-A150A71E4C9D}">
      <dgm:prSet/>
      <dgm:spPr/>
      <dgm:t>
        <a:bodyPr/>
        <a:lstStyle/>
        <a:p>
          <a:r>
            <a:rPr lang="en-AU" b="1"/>
            <a:t>Vocational Certificates and Statements of Attainment</a:t>
          </a:r>
          <a:endParaRPr lang="en-US"/>
        </a:p>
      </dgm:t>
    </dgm:pt>
    <dgm:pt modelId="{7426B013-37DB-4B1F-9B6E-8C5D7BFD3B3D}" type="parTrans" cxnId="{8C55FF8C-E51E-44D1-9D4A-26D7F811B882}">
      <dgm:prSet/>
      <dgm:spPr/>
      <dgm:t>
        <a:bodyPr/>
        <a:lstStyle/>
        <a:p>
          <a:endParaRPr lang="en-US"/>
        </a:p>
      </dgm:t>
    </dgm:pt>
    <dgm:pt modelId="{186D1939-5797-431B-B342-6A199855D9B3}" type="sibTrans" cxnId="{8C55FF8C-E51E-44D1-9D4A-26D7F811B882}">
      <dgm:prSet/>
      <dgm:spPr/>
      <dgm:t>
        <a:bodyPr/>
        <a:lstStyle/>
        <a:p>
          <a:endParaRPr lang="en-US"/>
        </a:p>
      </dgm:t>
    </dgm:pt>
    <dgm:pt modelId="{E371F150-AAF3-4756-A132-C701DC48CAA7}" type="pres">
      <dgm:prSet presAssocID="{9A3C522F-5F64-429D-864E-04099B9673ED}" presName="Name0" presStyleCnt="0">
        <dgm:presLayoutVars>
          <dgm:dir/>
          <dgm:animLvl val="lvl"/>
          <dgm:resizeHandles val="exact"/>
        </dgm:presLayoutVars>
      </dgm:prSet>
      <dgm:spPr/>
    </dgm:pt>
    <dgm:pt modelId="{F5AFB348-6D53-457D-89BD-BE9804746074}" type="pres">
      <dgm:prSet presAssocID="{6639D016-11D8-490A-B55C-F0280052930D}" presName="boxAndChildren" presStyleCnt="0"/>
      <dgm:spPr/>
    </dgm:pt>
    <dgm:pt modelId="{010363A8-D075-4BC2-97F7-8417CD2551D7}" type="pres">
      <dgm:prSet presAssocID="{6639D016-11D8-490A-B55C-F0280052930D}" presName="parentTextBox" presStyleLbl="node1" presStyleIdx="0" presStyleCnt="2"/>
      <dgm:spPr/>
    </dgm:pt>
    <dgm:pt modelId="{802B4D6C-CF00-46E6-BCA9-3B281255ECD9}" type="pres">
      <dgm:prSet presAssocID="{6639D016-11D8-490A-B55C-F0280052930D}" presName="entireBox" presStyleLbl="node1" presStyleIdx="0" presStyleCnt="2"/>
      <dgm:spPr/>
    </dgm:pt>
    <dgm:pt modelId="{A47517A4-5C83-4063-8E03-F4E60E039C96}" type="pres">
      <dgm:prSet presAssocID="{6639D016-11D8-490A-B55C-F0280052930D}" presName="descendantBox" presStyleCnt="0"/>
      <dgm:spPr/>
    </dgm:pt>
    <dgm:pt modelId="{E8825F5F-2AFB-4ABA-A2C1-A37D1C1B7492}" type="pres">
      <dgm:prSet presAssocID="{F454D1F9-2B64-4C52-9FB0-97501890FAC3}" presName="childTextBox" presStyleLbl="fgAccFollowNode1" presStyleIdx="0" presStyleCnt="3">
        <dgm:presLayoutVars>
          <dgm:bulletEnabled val="1"/>
        </dgm:presLayoutVars>
      </dgm:prSet>
      <dgm:spPr/>
    </dgm:pt>
    <dgm:pt modelId="{D51A44DC-3CF8-43A6-ADA2-00C6A44C764F}" type="pres">
      <dgm:prSet presAssocID="{D3A0751E-C48C-478A-85D0-546BDF2265A5}" presName="childTextBox" presStyleLbl="fgAccFollowNode1" presStyleIdx="1" presStyleCnt="3">
        <dgm:presLayoutVars>
          <dgm:bulletEnabled val="1"/>
        </dgm:presLayoutVars>
      </dgm:prSet>
      <dgm:spPr/>
    </dgm:pt>
    <dgm:pt modelId="{89AB5A20-68EE-4FBC-BAA8-5079985E22BD}" type="pres">
      <dgm:prSet presAssocID="{EBDC6CA0-C9E4-44C5-B2F1-A150A71E4C9D}" presName="childTextBox" presStyleLbl="fgAccFollowNode1" presStyleIdx="2" presStyleCnt="3">
        <dgm:presLayoutVars>
          <dgm:bulletEnabled val="1"/>
        </dgm:presLayoutVars>
      </dgm:prSet>
      <dgm:spPr/>
    </dgm:pt>
    <dgm:pt modelId="{26F808C5-8CCE-4A4B-9424-42C15BC81B77}" type="pres">
      <dgm:prSet presAssocID="{6F48A542-DAB6-400D-8CD7-7F721713973E}" presName="sp" presStyleCnt="0"/>
      <dgm:spPr/>
    </dgm:pt>
    <dgm:pt modelId="{A0654054-5241-4FBF-8E91-6F8C22621B05}" type="pres">
      <dgm:prSet presAssocID="{5A57F2DB-3D59-4E9B-8F88-20B0BADFAD93}" presName="arrowAndChildren" presStyleCnt="0"/>
      <dgm:spPr/>
    </dgm:pt>
    <dgm:pt modelId="{DA9F3DBF-34D3-451B-BB32-AAEC861EB9E4}" type="pres">
      <dgm:prSet presAssocID="{5A57F2DB-3D59-4E9B-8F88-20B0BADFAD93}" presName="parentTextArrow" presStyleLbl="node1" presStyleIdx="1" presStyleCnt="2"/>
      <dgm:spPr/>
    </dgm:pt>
  </dgm:ptLst>
  <dgm:cxnLst>
    <dgm:cxn modelId="{657E5007-7F9A-472C-98E9-181F3D8964D0}" srcId="{6639D016-11D8-490A-B55C-F0280052930D}" destId="{F454D1F9-2B64-4C52-9FB0-97501890FAC3}" srcOrd="0" destOrd="0" parTransId="{C58FB722-C61C-4F76-8FBA-CC6BD37C66E3}" sibTransId="{A59DA467-988D-4F27-8F53-E6497D574033}"/>
    <dgm:cxn modelId="{2DA1C617-DAB8-40C9-9378-48399ED55A20}" type="presOf" srcId="{6639D016-11D8-490A-B55C-F0280052930D}" destId="{010363A8-D075-4BC2-97F7-8417CD2551D7}" srcOrd="0" destOrd="0" presId="urn:microsoft.com/office/officeart/2005/8/layout/process4"/>
    <dgm:cxn modelId="{53D0F51E-575C-4FFE-980D-CD9D849FB90E}" type="presOf" srcId="{9A3C522F-5F64-429D-864E-04099B9673ED}" destId="{E371F150-AAF3-4756-A132-C701DC48CAA7}" srcOrd="0" destOrd="0" presId="urn:microsoft.com/office/officeart/2005/8/layout/process4"/>
    <dgm:cxn modelId="{B33E8927-CF81-464C-B76F-4C8E1C97357E}" type="presOf" srcId="{6639D016-11D8-490A-B55C-F0280052930D}" destId="{802B4D6C-CF00-46E6-BCA9-3B281255ECD9}" srcOrd="1" destOrd="0" presId="urn:microsoft.com/office/officeart/2005/8/layout/process4"/>
    <dgm:cxn modelId="{45E89C2C-60A5-49AC-A862-810A48AB3498}" srcId="{9A3C522F-5F64-429D-864E-04099B9673ED}" destId="{5A57F2DB-3D59-4E9B-8F88-20B0BADFAD93}" srcOrd="0" destOrd="0" parTransId="{1DF76F4A-E17E-4180-B3BD-C174C01BD836}" sibTransId="{6F48A542-DAB6-400D-8CD7-7F721713973E}"/>
    <dgm:cxn modelId="{757D0834-4CB8-4B8D-B862-1725B4A095BC}" type="presOf" srcId="{EBDC6CA0-C9E4-44C5-B2F1-A150A71E4C9D}" destId="{89AB5A20-68EE-4FBC-BAA8-5079985E22BD}" srcOrd="0" destOrd="0" presId="urn:microsoft.com/office/officeart/2005/8/layout/process4"/>
    <dgm:cxn modelId="{D0FAE16A-1177-48B9-B053-264C6CBCDB1C}" type="presOf" srcId="{F454D1F9-2B64-4C52-9FB0-97501890FAC3}" destId="{E8825F5F-2AFB-4ABA-A2C1-A37D1C1B7492}" srcOrd="0" destOrd="0" presId="urn:microsoft.com/office/officeart/2005/8/layout/process4"/>
    <dgm:cxn modelId="{8C55FF8C-E51E-44D1-9D4A-26D7F811B882}" srcId="{6639D016-11D8-490A-B55C-F0280052930D}" destId="{EBDC6CA0-C9E4-44C5-B2F1-A150A71E4C9D}" srcOrd="2" destOrd="0" parTransId="{7426B013-37DB-4B1F-9B6E-8C5D7BFD3B3D}" sibTransId="{186D1939-5797-431B-B342-6A199855D9B3}"/>
    <dgm:cxn modelId="{3D00768D-C197-4493-A3B3-2AE5604A3A9C}" srcId="{6639D016-11D8-490A-B55C-F0280052930D}" destId="{D3A0751E-C48C-478A-85D0-546BDF2265A5}" srcOrd="1" destOrd="0" parTransId="{03AB000B-B068-43D8-A536-67446D87F13D}" sibTransId="{746FC235-7D68-4855-8DB7-44CEC1D668E9}"/>
    <dgm:cxn modelId="{6BA85A8E-F412-4F5C-AA98-B7424448BBF0}" type="presOf" srcId="{5A57F2DB-3D59-4E9B-8F88-20B0BADFAD93}" destId="{DA9F3DBF-34D3-451B-BB32-AAEC861EB9E4}" srcOrd="0" destOrd="0" presId="urn:microsoft.com/office/officeart/2005/8/layout/process4"/>
    <dgm:cxn modelId="{4A59B5B0-8085-4F59-8C0D-CF77FF4D42EC}" type="presOf" srcId="{D3A0751E-C48C-478A-85D0-546BDF2265A5}" destId="{D51A44DC-3CF8-43A6-ADA2-00C6A44C764F}" srcOrd="0" destOrd="0" presId="urn:microsoft.com/office/officeart/2005/8/layout/process4"/>
    <dgm:cxn modelId="{888E7AD6-BA5F-4872-8EAD-165F7EF10E77}" srcId="{9A3C522F-5F64-429D-864E-04099B9673ED}" destId="{6639D016-11D8-490A-B55C-F0280052930D}" srcOrd="1" destOrd="0" parTransId="{E606FB93-5A82-4378-BF70-241741FF890F}" sibTransId="{43A8B0B6-B7AF-4069-8ABF-11157E12BBBD}"/>
    <dgm:cxn modelId="{F83EE3EC-F2AA-493F-81B7-76D2974467DF}" type="presParOf" srcId="{E371F150-AAF3-4756-A132-C701DC48CAA7}" destId="{F5AFB348-6D53-457D-89BD-BE9804746074}" srcOrd="0" destOrd="0" presId="urn:microsoft.com/office/officeart/2005/8/layout/process4"/>
    <dgm:cxn modelId="{7B4D1F0D-33A9-4499-AD53-FAC633DAC618}" type="presParOf" srcId="{F5AFB348-6D53-457D-89BD-BE9804746074}" destId="{010363A8-D075-4BC2-97F7-8417CD2551D7}" srcOrd="0" destOrd="0" presId="urn:microsoft.com/office/officeart/2005/8/layout/process4"/>
    <dgm:cxn modelId="{74FE442D-BC08-41ED-9FD5-7A4FD0924E26}" type="presParOf" srcId="{F5AFB348-6D53-457D-89BD-BE9804746074}" destId="{802B4D6C-CF00-46E6-BCA9-3B281255ECD9}" srcOrd="1" destOrd="0" presId="urn:microsoft.com/office/officeart/2005/8/layout/process4"/>
    <dgm:cxn modelId="{369319C9-C44B-478E-A190-31E95CF0B50A}" type="presParOf" srcId="{F5AFB348-6D53-457D-89BD-BE9804746074}" destId="{A47517A4-5C83-4063-8E03-F4E60E039C96}" srcOrd="2" destOrd="0" presId="urn:microsoft.com/office/officeart/2005/8/layout/process4"/>
    <dgm:cxn modelId="{D36570D9-E66B-48D0-A6E0-8F7CB50CAB59}" type="presParOf" srcId="{A47517A4-5C83-4063-8E03-F4E60E039C96}" destId="{E8825F5F-2AFB-4ABA-A2C1-A37D1C1B7492}" srcOrd="0" destOrd="0" presId="urn:microsoft.com/office/officeart/2005/8/layout/process4"/>
    <dgm:cxn modelId="{9FFA8719-E48B-4B7C-869C-3315E5997F63}" type="presParOf" srcId="{A47517A4-5C83-4063-8E03-F4E60E039C96}" destId="{D51A44DC-3CF8-43A6-ADA2-00C6A44C764F}" srcOrd="1" destOrd="0" presId="urn:microsoft.com/office/officeart/2005/8/layout/process4"/>
    <dgm:cxn modelId="{0C8DA7D4-EDF1-40DB-B87E-22A017F8A0B9}" type="presParOf" srcId="{A47517A4-5C83-4063-8E03-F4E60E039C96}" destId="{89AB5A20-68EE-4FBC-BAA8-5079985E22BD}" srcOrd="2" destOrd="0" presId="urn:microsoft.com/office/officeart/2005/8/layout/process4"/>
    <dgm:cxn modelId="{8CAB22B6-5425-4826-BE64-F1CBF3BDE97D}" type="presParOf" srcId="{E371F150-AAF3-4756-A132-C701DC48CAA7}" destId="{26F808C5-8CCE-4A4B-9424-42C15BC81B77}" srcOrd="1" destOrd="0" presId="urn:microsoft.com/office/officeart/2005/8/layout/process4"/>
    <dgm:cxn modelId="{A03AE156-E735-48D8-8ABD-283AE19588C0}" type="presParOf" srcId="{E371F150-AAF3-4756-A132-C701DC48CAA7}" destId="{A0654054-5241-4FBF-8E91-6F8C22621B05}" srcOrd="2" destOrd="0" presId="urn:microsoft.com/office/officeart/2005/8/layout/process4"/>
    <dgm:cxn modelId="{97D7E374-52F2-498F-A510-6205E7013B38}" type="presParOf" srcId="{A0654054-5241-4FBF-8E91-6F8C22621B05}" destId="{DA9F3DBF-34D3-451B-BB32-AAEC861EB9E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B4D6C-CF00-46E6-BCA9-3B281255ECD9}">
      <dsp:nvSpPr>
        <dsp:cNvPr id="0" name=""/>
        <dsp:cNvSpPr/>
      </dsp:nvSpPr>
      <dsp:spPr>
        <a:xfrm>
          <a:off x="0" y="2626263"/>
          <a:ext cx="8541186" cy="17231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700" b="1" kern="1200"/>
            <a:t>Pathways include </a:t>
          </a:r>
          <a:endParaRPr lang="en-US" sz="2700" kern="1200"/>
        </a:p>
      </dsp:txBody>
      <dsp:txXfrm>
        <a:off x="0" y="2626263"/>
        <a:ext cx="8541186" cy="930480"/>
      </dsp:txXfrm>
    </dsp:sp>
    <dsp:sp modelId="{E8825F5F-2AFB-4ABA-A2C1-A37D1C1B7492}">
      <dsp:nvSpPr>
        <dsp:cNvPr id="0" name=""/>
        <dsp:cNvSpPr/>
      </dsp:nvSpPr>
      <dsp:spPr>
        <a:xfrm>
          <a:off x="4170" y="3522281"/>
          <a:ext cx="2844281" cy="79263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/>
            <a:t>ACT Senior Secondary Certificate</a:t>
          </a:r>
          <a:endParaRPr lang="en-US" sz="1700" kern="1200"/>
        </a:p>
      </dsp:txBody>
      <dsp:txXfrm>
        <a:off x="4170" y="3522281"/>
        <a:ext cx="2844281" cy="792631"/>
      </dsp:txXfrm>
    </dsp:sp>
    <dsp:sp modelId="{D51A44DC-3CF8-43A6-ADA2-00C6A44C764F}">
      <dsp:nvSpPr>
        <dsp:cNvPr id="0" name=""/>
        <dsp:cNvSpPr/>
      </dsp:nvSpPr>
      <dsp:spPr>
        <a:xfrm>
          <a:off x="2848452" y="3522281"/>
          <a:ext cx="2844281" cy="792631"/>
        </a:xfrm>
        <a:prstGeom prst="rect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/>
            <a:t>Tertiary Entrance Statement with an Australian Tertiary Admission Rank (ATAR) </a:t>
          </a:r>
          <a:endParaRPr lang="en-US" sz="1700" kern="1200"/>
        </a:p>
      </dsp:txBody>
      <dsp:txXfrm>
        <a:off x="2848452" y="3522281"/>
        <a:ext cx="2844281" cy="792631"/>
      </dsp:txXfrm>
    </dsp:sp>
    <dsp:sp modelId="{89AB5A20-68EE-4FBC-BAA8-5079985E22BD}">
      <dsp:nvSpPr>
        <dsp:cNvPr id="0" name=""/>
        <dsp:cNvSpPr/>
      </dsp:nvSpPr>
      <dsp:spPr>
        <a:xfrm>
          <a:off x="5692733" y="3522281"/>
          <a:ext cx="2844281" cy="792631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/>
            <a:t>Vocational Certificates and Statements of Attainment</a:t>
          </a:r>
          <a:endParaRPr lang="en-US" sz="1700" kern="1200"/>
        </a:p>
      </dsp:txBody>
      <dsp:txXfrm>
        <a:off x="5692733" y="3522281"/>
        <a:ext cx="2844281" cy="792631"/>
      </dsp:txXfrm>
    </dsp:sp>
    <dsp:sp modelId="{DA9F3DBF-34D3-451B-BB32-AAEC861EB9E4}">
      <dsp:nvSpPr>
        <dsp:cNvPr id="0" name=""/>
        <dsp:cNvSpPr/>
      </dsp:nvSpPr>
      <dsp:spPr>
        <a:xfrm rot="10800000">
          <a:off x="0" y="1962"/>
          <a:ext cx="8541186" cy="2650147"/>
        </a:xfrm>
        <a:prstGeom prst="upArrowCallou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700" b="1" kern="1200" dirty="0"/>
            <a:t>Pathways to higher learning and employment,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700" b="1" kern="1200" dirty="0"/>
            <a:t>skills for lifelong learning</a:t>
          </a:r>
          <a:br>
            <a:rPr lang="en-AU" sz="2700" b="1" kern="1200" dirty="0"/>
          </a:br>
          <a:endParaRPr lang="en-US" sz="2700" kern="1200" dirty="0"/>
        </a:p>
      </dsp:txBody>
      <dsp:txXfrm rot="10800000">
        <a:off x="0" y="1962"/>
        <a:ext cx="8541186" cy="17219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5B81011-5C8A-47DF-BF88-D3193A08150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t" anchorCtr="0" compatLnSpc="1">
            <a:prstTxWarp prst="textNoShape">
              <a:avLst/>
            </a:prstTxWarp>
          </a:bodyPr>
          <a:lstStyle>
            <a:lvl1pPr defTabSz="920658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6AE6532-387A-4BF7-B0BE-B0936EC16F3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t" anchorCtr="0" compatLnSpc="1">
            <a:prstTxWarp prst="textNoShape">
              <a:avLst/>
            </a:prstTxWarp>
          </a:bodyPr>
          <a:lstStyle>
            <a:lvl1pPr algn="r" defTabSz="920658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EDF41308-00AB-4D9B-965E-F596FE4BCDE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b" anchorCtr="0" compatLnSpc="1">
            <a:prstTxWarp prst="textNoShape">
              <a:avLst/>
            </a:prstTxWarp>
          </a:bodyPr>
          <a:lstStyle>
            <a:lvl1pPr defTabSz="920658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9461" name="Rectangle 5">
            <a:extLst>
              <a:ext uri="{FF2B5EF4-FFF2-40B4-BE49-F238E27FC236}">
                <a16:creationId xmlns:a16="http://schemas.microsoft.com/office/drawing/2014/main" id="{90AFC045-C806-4106-B82A-650EF1BBD45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b" anchorCtr="0" compatLnSpc="1">
            <a:prstTxWarp prst="textNoShape">
              <a:avLst/>
            </a:prstTxWarp>
          </a:bodyPr>
          <a:lstStyle>
            <a:lvl1pPr algn="r" defTabSz="919163">
              <a:spcBef>
                <a:spcPct val="0"/>
              </a:spcBef>
              <a:defRPr sz="1200"/>
            </a:lvl1pPr>
          </a:lstStyle>
          <a:p>
            <a:pPr>
              <a:defRPr/>
            </a:pPr>
            <a:fld id="{A7A066D5-855E-4F67-9500-A2DE280E75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5-12T04:48:57.064"/>
    </inkml:context>
    <inkml:brush xml:id="br0">
      <inkml:brushProperty name="width" value="0.1" units="cm"/>
      <inkml:brushProperty name="height" value="0.1" units="cm"/>
      <inkml:brushProperty name="color" value="#66CC00"/>
      <inkml:brushProperty name="ignorePressure" value="1"/>
    </inkml:brush>
  </inkml:definitions>
  <inkml:trace contextRef="#ctx0" brushRef="#br0">473 1,'-1'3,"0"1,-1 0,0-1,1 0,-1 1,0-1,-1 0,1 0,0 0,-1 0,0 0,-1 0,-10 13,1 1,-1-1,-1 0,0-1,-1-1,-1-1,0 0,-9 4,-1 2,0 1,-11 13,33-28,0 1,1 0,0 0,0 1,0-1,1 1,-1 0,-1 6,4-8,-1 0,0 1,-1-1,1 0,-1 0,0-1,0 1,0-1,-1 1,0-1,0 0,0 0,0-1,-1 1,-1 0,-20 9,2-2</inkml:trace>
  <inkml:trace contextRef="#ctx0" brushRef="#br0" timeOffset="3888.11">1 25,'0'0,"0"-1,0 1,0-1,0 1,0-1,0 1,1-1,-1 1,0-1,0 1,1-1,-1 1,0 0,1-1,-1 1,0-1,1 1,-1 0,0 0,1-1,-1 1,1 0,-1-1,1 1,-1 0,1 0,-1 0,1 0,-1-1,1 1,-1 0,1 0,-1 0,1 0,-1 0,1 0,-1 0,1 0,-1 1,1-1,-1 0,1 0,-1 0,1 0,-1 1,0-1,1 0,27 11,-25-9,9 4,-1 1,1 0,-1 1,-1 0,1 1,-1 0,-1 0,4 6,13 18,-1 1,0 2,44 60,-38-46,-21-33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C04E4C4-BEAC-402E-97B0-A3EC2CB967B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t" anchorCtr="0" compatLnSpc="1">
            <a:prstTxWarp prst="textNoShape">
              <a:avLst/>
            </a:prstTxWarp>
          </a:bodyPr>
          <a:lstStyle>
            <a:lvl1pPr defTabSz="920658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4B2BBF0-849B-43BB-94D8-6BDDBC1B183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t" anchorCtr="0" compatLnSpc="1">
            <a:prstTxWarp prst="textNoShape">
              <a:avLst/>
            </a:prstTxWarp>
          </a:bodyPr>
          <a:lstStyle>
            <a:lvl1pPr algn="r" defTabSz="920658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CAB065A4-D1F6-4D92-A443-2BF88DD6352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73687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F071310-BD16-4D7B-9B42-598F30FC3B9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56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D968F935-7373-4638-BE64-28E61E4EA22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b" anchorCtr="0" compatLnSpc="1">
            <a:prstTxWarp prst="textNoShape">
              <a:avLst/>
            </a:prstTxWarp>
          </a:bodyPr>
          <a:lstStyle>
            <a:lvl1pPr defTabSz="920658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4AF06B83-8AD8-4A1B-BD63-835FC6342A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73" tIns="45987" rIns="91973" bIns="45987" numCol="1" anchor="b" anchorCtr="0" compatLnSpc="1">
            <a:prstTxWarp prst="textNoShape">
              <a:avLst/>
            </a:prstTxWarp>
          </a:bodyPr>
          <a:lstStyle>
            <a:lvl1pPr algn="r" defTabSz="919163">
              <a:spcBef>
                <a:spcPct val="0"/>
              </a:spcBef>
              <a:defRPr sz="1200"/>
            </a:lvl1pPr>
          </a:lstStyle>
          <a:p>
            <a:pPr>
              <a:defRPr/>
            </a:pPr>
            <a:fld id="{390ED2B5-708E-42F0-918D-7050BB08F2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EF8C9307-2E91-4B48-8263-09CCB448AC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363" indent="-28416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4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86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58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30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02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74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46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812EA93-B6D4-4325-8B82-8465AFEB5B74}" type="slidenum">
              <a:rPr lang="en-AU" altLang="en-US" sz="1200" smtClean="0"/>
              <a:pPr/>
              <a:t>1</a:t>
            </a:fld>
            <a:endParaRPr lang="en-AU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36A8F16-311A-4F3C-883D-7FE0F99317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EAB9FC9A-C18F-4925-9EF9-BC38506677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BC0E4E08-5667-442F-98C7-FC31E64946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363" indent="-28416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4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86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58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30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02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74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46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081C4F0-9740-4AA7-80B3-8EFBC1CF13D2}" type="slidenum">
              <a:rPr lang="en-AU" altLang="en-US" sz="1200" smtClean="0"/>
              <a:pPr/>
              <a:t>2</a:t>
            </a:fld>
            <a:endParaRPr lang="en-AU" altLang="en-US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D27FCF6-B6B8-48BA-BB29-631EDF38E6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14B827BB-5917-4ACD-8D38-D8FF45C4CF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02B6B22D-6F31-436F-A3E9-9FA662F95C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363" indent="-28416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4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86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58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30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02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74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46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DC87768-5A7E-4288-AEE3-8C19E6BE410A}" type="slidenum">
              <a:rPr lang="en-AU" altLang="en-US" sz="1200" smtClean="0"/>
              <a:pPr/>
              <a:t>5</a:t>
            </a:fld>
            <a:endParaRPr lang="en-AU" altLang="en-US" sz="12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E9CBEBF9-2F33-44D8-AB87-72B5583122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3738" y="741363"/>
            <a:ext cx="5410200" cy="3748087"/>
          </a:xfrm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13D6A6ED-B2C9-45A2-962B-461CF80824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6463" y="4730750"/>
            <a:ext cx="4984750" cy="446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5997753C-E013-4414-9592-7C6604EBEA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F434D564-DC72-40A0-A3E1-3953890F3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5AACBA0-4030-47FB-9DBA-17D8BB48F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363" indent="-28416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4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86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58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30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02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74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46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330436B-2648-4C4D-997C-12DCC72337E0}" type="slidenum">
              <a:rPr lang="en-AU" altLang="en-US" sz="1200" smtClean="0"/>
              <a:pPr/>
              <a:t>6</a:t>
            </a:fld>
            <a:endParaRPr lang="en-AU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37D1B320-CACF-430B-8ECF-1648351C3E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363" indent="-28416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4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86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5813" indent="-227013" defTabSz="9191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30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02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74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46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D2D4808-33EB-4EBA-BD07-1D78294330C2}" type="slidenum">
              <a:rPr lang="en-AU" altLang="en-US" sz="1200" smtClean="0"/>
              <a:pPr/>
              <a:t>11</a:t>
            </a:fld>
            <a:endParaRPr lang="en-AU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74F2C6CE-8439-42E5-A602-19928E5A2A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FB7BE60A-2B45-40F6-AE5C-E7B58E46F8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37684-9026-477B-9829-D1A5BDF02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7853" y="1122363"/>
            <a:ext cx="7427119" cy="2387600"/>
          </a:xfrm>
        </p:spPr>
        <p:txBody>
          <a:bodyPr anchor="b"/>
          <a:lstStyle>
            <a:lvl1pPr algn="ctr">
              <a:defRPr sz="4873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5D6A34-197E-4DA6-9026-36C1965435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7853" y="3602038"/>
            <a:ext cx="7427119" cy="1655762"/>
          </a:xfrm>
        </p:spPr>
        <p:txBody>
          <a:bodyPr/>
          <a:lstStyle>
            <a:lvl1pPr marL="0" indent="0" algn="ctr">
              <a:buNone/>
              <a:defRPr sz="1949"/>
            </a:lvl1pPr>
            <a:lvl2pPr marL="371338" indent="0" algn="ctr">
              <a:buNone/>
              <a:defRPr sz="1624"/>
            </a:lvl2pPr>
            <a:lvl3pPr marL="742676" indent="0" algn="ctr">
              <a:buNone/>
              <a:defRPr sz="1462"/>
            </a:lvl3pPr>
            <a:lvl4pPr marL="1114014" indent="0" algn="ctr">
              <a:buNone/>
              <a:defRPr sz="1300"/>
            </a:lvl4pPr>
            <a:lvl5pPr marL="1485351" indent="0" algn="ctr">
              <a:buNone/>
              <a:defRPr sz="1300"/>
            </a:lvl5pPr>
            <a:lvl6pPr marL="1856689" indent="0" algn="ctr">
              <a:buNone/>
              <a:defRPr sz="1300"/>
            </a:lvl6pPr>
            <a:lvl7pPr marL="2228027" indent="0" algn="ctr">
              <a:buNone/>
              <a:defRPr sz="1300"/>
            </a:lvl7pPr>
            <a:lvl8pPr marL="2599365" indent="0" algn="ctr">
              <a:buNone/>
              <a:defRPr sz="1300"/>
            </a:lvl8pPr>
            <a:lvl9pPr marL="2970703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30640E-2F96-4AE5-A946-F98759C11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23495-9A9C-49E9-B9E2-2CCD44B0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E2994-8358-4A2B-8DD9-8D5E95DA8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28627A-81DE-4DFD-9D70-4DA197B20D2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427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4C04F-43D3-42B2-AC99-ED1DB4FD1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C67F62-2AA2-4E75-B6F5-9B4A13A90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530C4-6717-4AB9-B9A1-2D6996C7F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4ADAB-EB73-4F9D-B8E0-B452DE254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69735-0F6D-4946-B741-B24E887C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B00887-E6B8-45A2-81C1-6672ED76F96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97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056A27-57AB-4A7E-8F85-A1D6155511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6709" y="365125"/>
            <a:ext cx="2135297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924677-0EDF-4F15-8F54-6F4ADC442D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0819" y="365125"/>
            <a:ext cx="628210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01FFD-A535-41E4-8767-D1E124BE8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067B5-9F93-44DD-8B9E-3BF7FA137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8D0EC-2311-42E8-BF56-827F0AC08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93848-9FAE-4E37-9BFC-742B192A84D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2347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16925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42950" y="1981200"/>
            <a:ext cx="4132263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7613" y="1981200"/>
            <a:ext cx="413226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E15637-9608-4EFA-BE5B-EB7B4F625B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662BA4-49BF-4642-9AC0-128009957E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9436E6-5AA4-4E18-B648-669B8937D0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630C8-A9B2-4907-BDEE-3D1CDC8456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942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42950" y="609600"/>
            <a:ext cx="8416925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DD87EB2-344B-4169-B9A9-F13F04C1CD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CD19A15-CB70-44A0-B170-5FF50C5A5E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7AAC76D-09D9-418F-8A59-6FDA72CED1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01993-011A-45FE-94E5-92D5A577C5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345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7EAA6-68A8-4B2B-9613-1A0A4C6C0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D1625-AD5D-4F3A-9E62-A86C085B1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55FBC-3899-45DA-A8C7-6EDB7A780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44164-9732-4006-859A-F839EDE2C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B0549-81E0-4F9D-BEE3-CA8943F26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11EC4-7123-43E7-A7F9-F0189B63491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956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E23A0-3787-4C90-9E55-6D957E8BB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61" y="1709739"/>
            <a:ext cx="8541187" cy="2852737"/>
          </a:xfrm>
        </p:spPr>
        <p:txBody>
          <a:bodyPr anchor="b"/>
          <a:lstStyle>
            <a:lvl1pPr>
              <a:defRPr sz="4873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893C3-EEDD-41E9-B736-795F2A394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661" y="4589464"/>
            <a:ext cx="8541187" cy="1500187"/>
          </a:xfrm>
        </p:spPr>
        <p:txBody>
          <a:bodyPr/>
          <a:lstStyle>
            <a:lvl1pPr marL="0" indent="0">
              <a:buNone/>
              <a:defRPr sz="1949">
                <a:solidFill>
                  <a:schemeClr val="tx1">
                    <a:tint val="75000"/>
                  </a:schemeClr>
                </a:solidFill>
              </a:defRPr>
            </a:lvl1pPr>
            <a:lvl2pPr marL="371338" indent="0">
              <a:buNone/>
              <a:defRPr sz="1624">
                <a:solidFill>
                  <a:schemeClr val="tx1">
                    <a:tint val="75000"/>
                  </a:schemeClr>
                </a:solidFill>
              </a:defRPr>
            </a:lvl2pPr>
            <a:lvl3pPr marL="742676" indent="0">
              <a:buNone/>
              <a:defRPr sz="1462">
                <a:solidFill>
                  <a:schemeClr val="tx1">
                    <a:tint val="75000"/>
                  </a:schemeClr>
                </a:solidFill>
              </a:defRPr>
            </a:lvl3pPr>
            <a:lvl4pPr marL="111401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35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668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59936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070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B80DC-7160-4C33-9B1B-7C264C810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EC858-8BE6-434E-BF1F-372A6CDEC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95E14-E5A3-4C5A-AD7B-04E1ADE13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E72C96-B11E-4DEF-A065-913A404DAAB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871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EAFD3-B48F-4E6D-B609-4C51D177D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43B2C-5AB8-49EF-8435-A6FDD3B992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819" y="1825625"/>
            <a:ext cx="42087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FD55EB-842F-4A34-9BAB-F8580665C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3305" y="1825625"/>
            <a:ext cx="42087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44B657-AA4C-4CA1-83F6-3B74EE1CE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6C579E-F9DF-45F7-A7BD-A542E4931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F99EFE-E153-4FD7-B039-484FC27D4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9392EA-ED9B-4457-9ADA-8FF2CA29FEE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35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F902F-9EC1-43A3-9B90-E50764A4B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09" y="365126"/>
            <a:ext cx="8541187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95281-5403-4620-8108-B85C8E4455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09" y="1681163"/>
            <a:ext cx="4189359" cy="823912"/>
          </a:xfrm>
        </p:spPr>
        <p:txBody>
          <a:bodyPr anchor="b"/>
          <a:lstStyle>
            <a:lvl1pPr marL="0" indent="0">
              <a:buNone/>
              <a:defRPr sz="1949" b="1"/>
            </a:lvl1pPr>
            <a:lvl2pPr marL="371338" indent="0">
              <a:buNone/>
              <a:defRPr sz="1624" b="1"/>
            </a:lvl2pPr>
            <a:lvl3pPr marL="742676" indent="0">
              <a:buNone/>
              <a:defRPr sz="1462" b="1"/>
            </a:lvl3pPr>
            <a:lvl4pPr marL="1114014" indent="0">
              <a:buNone/>
              <a:defRPr sz="1300" b="1"/>
            </a:lvl4pPr>
            <a:lvl5pPr marL="1485351" indent="0">
              <a:buNone/>
              <a:defRPr sz="1300" b="1"/>
            </a:lvl5pPr>
            <a:lvl6pPr marL="1856689" indent="0">
              <a:buNone/>
              <a:defRPr sz="1300" b="1"/>
            </a:lvl6pPr>
            <a:lvl7pPr marL="2228027" indent="0">
              <a:buNone/>
              <a:defRPr sz="1300" b="1"/>
            </a:lvl7pPr>
            <a:lvl8pPr marL="2599365" indent="0">
              <a:buNone/>
              <a:defRPr sz="1300" b="1"/>
            </a:lvl8pPr>
            <a:lvl9pPr marL="2970703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80656F-F5AB-4DBB-84B1-B9B2957A3A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109" y="2505075"/>
            <a:ext cx="418935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D5FBD9-152A-4C16-9BF5-04FB3F9551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3305" y="1681163"/>
            <a:ext cx="4209990" cy="823912"/>
          </a:xfrm>
        </p:spPr>
        <p:txBody>
          <a:bodyPr anchor="b"/>
          <a:lstStyle>
            <a:lvl1pPr marL="0" indent="0">
              <a:buNone/>
              <a:defRPr sz="1949" b="1"/>
            </a:lvl1pPr>
            <a:lvl2pPr marL="371338" indent="0">
              <a:buNone/>
              <a:defRPr sz="1624" b="1"/>
            </a:lvl2pPr>
            <a:lvl3pPr marL="742676" indent="0">
              <a:buNone/>
              <a:defRPr sz="1462" b="1"/>
            </a:lvl3pPr>
            <a:lvl4pPr marL="1114014" indent="0">
              <a:buNone/>
              <a:defRPr sz="1300" b="1"/>
            </a:lvl4pPr>
            <a:lvl5pPr marL="1485351" indent="0">
              <a:buNone/>
              <a:defRPr sz="1300" b="1"/>
            </a:lvl5pPr>
            <a:lvl6pPr marL="1856689" indent="0">
              <a:buNone/>
              <a:defRPr sz="1300" b="1"/>
            </a:lvl6pPr>
            <a:lvl7pPr marL="2228027" indent="0">
              <a:buNone/>
              <a:defRPr sz="1300" b="1"/>
            </a:lvl7pPr>
            <a:lvl8pPr marL="2599365" indent="0">
              <a:buNone/>
              <a:defRPr sz="1300" b="1"/>
            </a:lvl8pPr>
            <a:lvl9pPr marL="2970703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DD6849-C8D6-4A76-8094-DD9F8EDA5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3305" y="2505075"/>
            <a:ext cx="420999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284E36-B9B2-47FA-94C5-23925268A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1C6813-961E-4A37-8B6A-51FCF5FC4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376491-8B35-4067-991D-BFF59A594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7F0B6D-A201-4DD4-A600-2FEDF267BF9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130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E3B6A-E6F9-4819-95BE-AEFF01D5E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CC499F-147F-44AE-A77F-9E2493C90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A9C9F5-F65C-4D08-8875-70E636469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6543DD-923A-4270-8B71-59D1BA71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70AF8B-CB8A-4D93-885A-C6F660331A3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813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B2E4B4-C9FF-4D20-AD1B-5A66C9E1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837B5A-B21A-4C1A-A466-43608C632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57087-5F78-4659-AC7D-FBE9F0D81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0BC94-2CA1-48E3-99D5-98C918842B4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520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1455E-25A7-4976-86C6-12EA50739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09" y="457200"/>
            <a:ext cx="3193919" cy="1600200"/>
          </a:xfrm>
        </p:spPr>
        <p:txBody>
          <a:bodyPr anchor="b"/>
          <a:lstStyle>
            <a:lvl1pPr>
              <a:defRPr sz="2599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837A7-DFAC-4F37-977A-F2A38D572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9991" y="987426"/>
            <a:ext cx="5013305" cy="4873625"/>
          </a:xfrm>
        </p:spPr>
        <p:txBody>
          <a:bodyPr/>
          <a:lstStyle>
            <a:lvl1pPr>
              <a:defRPr sz="2599"/>
            </a:lvl1pPr>
            <a:lvl2pPr>
              <a:defRPr sz="2274"/>
            </a:lvl2pPr>
            <a:lvl3pPr>
              <a:defRPr sz="1949"/>
            </a:lvl3pPr>
            <a:lvl4pPr>
              <a:defRPr sz="1624"/>
            </a:lvl4pPr>
            <a:lvl5pPr>
              <a:defRPr sz="1624"/>
            </a:lvl5pPr>
            <a:lvl6pPr>
              <a:defRPr sz="1624"/>
            </a:lvl6pPr>
            <a:lvl7pPr>
              <a:defRPr sz="1624"/>
            </a:lvl7pPr>
            <a:lvl8pPr>
              <a:defRPr sz="1624"/>
            </a:lvl8pPr>
            <a:lvl9pPr>
              <a:defRPr sz="162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20E46F-C2BC-4D67-9651-01C960F386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109" y="2057400"/>
            <a:ext cx="3193919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338" indent="0">
              <a:buNone/>
              <a:defRPr sz="1137"/>
            </a:lvl2pPr>
            <a:lvl3pPr marL="742676" indent="0">
              <a:buNone/>
              <a:defRPr sz="975"/>
            </a:lvl3pPr>
            <a:lvl4pPr marL="1114014" indent="0">
              <a:buNone/>
              <a:defRPr sz="812"/>
            </a:lvl4pPr>
            <a:lvl5pPr marL="1485351" indent="0">
              <a:buNone/>
              <a:defRPr sz="812"/>
            </a:lvl5pPr>
            <a:lvl6pPr marL="1856689" indent="0">
              <a:buNone/>
              <a:defRPr sz="812"/>
            </a:lvl6pPr>
            <a:lvl7pPr marL="2228027" indent="0">
              <a:buNone/>
              <a:defRPr sz="812"/>
            </a:lvl7pPr>
            <a:lvl8pPr marL="2599365" indent="0">
              <a:buNone/>
              <a:defRPr sz="812"/>
            </a:lvl8pPr>
            <a:lvl9pPr marL="2970703" indent="0">
              <a:buNone/>
              <a:defRPr sz="81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5560A3-69CB-4288-9FB0-3AE6D17D5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317EED-1BC7-4054-97AB-6147385B4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59339D-415E-4E20-A57D-F76DDFDE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DC7250-7B6F-4853-95D4-4B983EB4D07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451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BC97F-B2DE-432E-94C9-442CCCC07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09" y="457200"/>
            <a:ext cx="3193919" cy="1600200"/>
          </a:xfrm>
        </p:spPr>
        <p:txBody>
          <a:bodyPr anchor="b"/>
          <a:lstStyle>
            <a:lvl1pPr>
              <a:defRPr sz="2599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11768D-2426-433F-A79C-7A90E9E822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09991" y="987426"/>
            <a:ext cx="5013305" cy="4873625"/>
          </a:xfrm>
        </p:spPr>
        <p:txBody>
          <a:bodyPr/>
          <a:lstStyle>
            <a:lvl1pPr marL="0" indent="0">
              <a:buNone/>
              <a:defRPr sz="2599"/>
            </a:lvl1pPr>
            <a:lvl2pPr marL="371338" indent="0">
              <a:buNone/>
              <a:defRPr sz="2274"/>
            </a:lvl2pPr>
            <a:lvl3pPr marL="742676" indent="0">
              <a:buNone/>
              <a:defRPr sz="1949"/>
            </a:lvl3pPr>
            <a:lvl4pPr marL="1114014" indent="0">
              <a:buNone/>
              <a:defRPr sz="1624"/>
            </a:lvl4pPr>
            <a:lvl5pPr marL="1485351" indent="0">
              <a:buNone/>
              <a:defRPr sz="1624"/>
            </a:lvl5pPr>
            <a:lvl6pPr marL="1856689" indent="0">
              <a:buNone/>
              <a:defRPr sz="1624"/>
            </a:lvl6pPr>
            <a:lvl7pPr marL="2228027" indent="0">
              <a:buNone/>
              <a:defRPr sz="1624"/>
            </a:lvl7pPr>
            <a:lvl8pPr marL="2599365" indent="0">
              <a:buNone/>
              <a:defRPr sz="1624"/>
            </a:lvl8pPr>
            <a:lvl9pPr marL="2970703" indent="0">
              <a:buNone/>
              <a:defRPr sz="1624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E9B98-7DA1-438B-BB06-DFEB436251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109" y="2057400"/>
            <a:ext cx="3193919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338" indent="0">
              <a:buNone/>
              <a:defRPr sz="1137"/>
            </a:lvl2pPr>
            <a:lvl3pPr marL="742676" indent="0">
              <a:buNone/>
              <a:defRPr sz="975"/>
            </a:lvl3pPr>
            <a:lvl4pPr marL="1114014" indent="0">
              <a:buNone/>
              <a:defRPr sz="812"/>
            </a:lvl4pPr>
            <a:lvl5pPr marL="1485351" indent="0">
              <a:buNone/>
              <a:defRPr sz="812"/>
            </a:lvl5pPr>
            <a:lvl6pPr marL="1856689" indent="0">
              <a:buNone/>
              <a:defRPr sz="812"/>
            </a:lvl6pPr>
            <a:lvl7pPr marL="2228027" indent="0">
              <a:buNone/>
              <a:defRPr sz="812"/>
            </a:lvl7pPr>
            <a:lvl8pPr marL="2599365" indent="0">
              <a:buNone/>
              <a:defRPr sz="812"/>
            </a:lvl8pPr>
            <a:lvl9pPr marL="2970703" indent="0">
              <a:buNone/>
              <a:defRPr sz="81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6A2E9-202C-4505-8F8F-3B44DE44A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CA766-5E2A-48DF-9966-DAB121166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D6297-018B-44B7-B2FB-418199BE3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F42FBA-B509-4640-A980-B83C15565DF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268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E371F4-4D4D-4176-A077-566CFB6E1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19" y="365126"/>
            <a:ext cx="85411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65C1E-63BB-4A16-9866-D54C6DCE2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0819" y="1825625"/>
            <a:ext cx="854118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D55F3-1E68-42D7-BAD1-AEAF637EA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819" y="6356351"/>
            <a:ext cx="22281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BA27F-0AF1-433C-ADBE-3AD763D44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0311" y="6356351"/>
            <a:ext cx="3342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A45D8-96A6-4EF9-AE9D-6CE6DBA47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3870" y="6356351"/>
            <a:ext cx="22281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F9998D4-7668-4C01-8155-AFE83ABC104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094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742676" rtl="0" eaLnBrk="1" latinLnBrk="0" hangingPunct="1">
        <a:lnSpc>
          <a:spcPct val="90000"/>
        </a:lnSpc>
        <a:spcBef>
          <a:spcPct val="0"/>
        </a:spcBef>
        <a:buNone/>
        <a:defRPr sz="35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669" indent="-185669" algn="l" defTabSz="742676" rtl="0" eaLnBrk="1" latinLnBrk="0" hangingPunct="1">
        <a:lnSpc>
          <a:spcPct val="90000"/>
        </a:lnSpc>
        <a:spcBef>
          <a:spcPts val="812"/>
        </a:spcBef>
        <a:buFont typeface="Arial" panose="020B0604020202020204" pitchFamily="34" charset="0"/>
        <a:buChar char="•"/>
        <a:defRPr sz="2274" kern="1200">
          <a:solidFill>
            <a:schemeClr val="tx1"/>
          </a:solidFill>
          <a:latin typeface="+mn-lt"/>
          <a:ea typeface="+mn-ea"/>
          <a:cs typeface="+mn-cs"/>
        </a:defRPr>
      </a:lvl1pPr>
      <a:lvl2pPr marL="557007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49" kern="1200">
          <a:solidFill>
            <a:schemeClr val="tx1"/>
          </a:solidFill>
          <a:latin typeface="+mn-lt"/>
          <a:ea typeface="+mn-ea"/>
          <a:cs typeface="+mn-cs"/>
        </a:defRPr>
      </a:lvl2pPr>
      <a:lvl3pPr marL="928345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4" kern="1200">
          <a:solidFill>
            <a:schemeClr val="tx1"/>
          </a:solidFill>
          <a:latin typeface="+mn-lt"/>
          <a:ea typeface="+mn-ea"/>
          <a:cs typeface="+mn-cs"/>
        </a:defRPr>
      </a:lvl3pPr>
      <a:lvl4pPr marL="1299682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2" kern="1200">
          <a:solidFill>
            <a:schemeClr val="tx1"/>
          </a:solidFill>
          <a:latin typeface="+mn-lt"/>
          <a:ea typeface="+mn-ea"/>
          <a:cs typeface="+mn-cs"/>
        </a:defRPr>
      </a:lvl4pPr>
      <a:lvl5pPr marL="1671020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2" kern="1200">
          <a:solidFill>
            <a:schemeClr val="tx1"/>
          </a:solidFill>
          <a:latin typeface="+mn-lt"/>
          <a:ea typeface="+mn-ea"/>
          <a:cs typeface="+mn-cs"/>
        </a:defRPr>
      </a:lvl5pPr>
      <a:lvl6pPr marL="2042358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2" kern="1200">
          <a:solidFill>
            <a:schemeClr val="tx1"/>
          </a:solidFill>
          <a:latin typeface="+mn-lt"/>
          <a:ea typeface="+mn-ea"/>
          <a:cs typeface="+mn-cs"/>
        </a:defRPr>
      </a:lvl6pPr>
      <a:lvl7pPr marL="2413696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2" kern="1200">
          <a:solidFill>
            <a:schemeClr val="tx1"/>
          </a:solidFill>
          <a:latin typeface="+mn-lt"/>
          <a:ea typeface="+mn-ea"/>
          <a:cs typeface="+mn-cs"/>
        </a:defRPr>
      </a:lvl7pPr>
      <a:lvl8pPr marL="2785034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2" kern="1200">
          <a:solidFill>
            <a:schemeClr val="tx1"/>
          </a:solidFill>
          <a:latin typeface="+mn-lt"/>
          <a:ea typeface="+mn-ea"/>
          <a:cs typeface="+mn-cs"/>
        </a:defRPr>
      </a:lvl8pPr>
      <a:lvl9pPr marL="3156372" indent="-185669" algn="l" defTabSz="742676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1pPr>
      <a:lvl2pPr marL="371338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2pPr>
      <a:lvl3pPr marL="742676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3pPr>
      <a:lvl4pPr marL="1114014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4pPr>
      <a:lvl5pPr marL="1485351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5pPr>
      <a:lvl6pPr marL="1856689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6pPr>
      <a:lvl7pPr marL="2228027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7pPr>
      <a:lvl8pPr marL="2599365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8pPr>
      <a:lvl9pPr marL="2970703" algn="l" defTabSz="742676" rtl="0" eaLnBrk="1" latinLnBrk="0" hangingPunct="1">
        <a:defRPr sz="14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ducation.act.gov.au/public-school-life/enrolling-in-a-public-schoo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uac.edu.au/assets/documents/uac-guide/uac-guide-2020-21.pdf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997FBA65-75B8-490A-A2E1-A555B1C3A9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6876" y="460614"/>
            <a:ext cx="9902825" cy="345632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AU" altLang="en-US" sz="6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College information </a:t>
            </a:r>
            <a:br>
              <a:rPr lang="en-AU" altLang="en-US" sz="660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endParaRPr lang="en-AU" altLang="en-US" sz="66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099" name="Rectangle 1030">
            <a:extLst>
              <a:ext uri="{FF2B5EF4-FFF2-40B4-BE49-F238E27FC236}">
                <a16:creationId xmlns:a16="http://schemas.microsoft.com/office/drawing/2014/main" id="{545D8F4E-4513-44F5-8BC3-CE137C107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6063" y="2962275"/>
            <a:ext cx="9902825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pic>
        <p:nvPicPr>
          <p:cNvPr id="4100" name="Picture 1033" descr="UCSSC LakeG 1">
            <a:extLst>
              <a:ext uri="{FF2B5EF4-FFF2-40B4-BE49-F238E27FC236}">
                <a16:creationId xmlns:a16="http://schemas.microsoft.com/office/drawing/2014/main" id="{BE94FF86-9485-4284-A977-0C48FC75E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56" y="4294763"/>
            <a:ext cx="8610204" cy="149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2D26DDD-4796-4FBD-AF6C-5B2DF28A3F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668" y="301703"/>
            <a:ext cx="2201492" cy="924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282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05528" y="-253670"/>
            <a:ext cx="1484479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24226" y="422146"/>
            <a:ext cx="524193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157713" y="655140"/>
            <a:ext cx="55839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599835" y="0"/>
            <a:ext cx="2302990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78702" y="6115501"/>
            <a:ext cx="1213902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2024F6-B156-4B5C-B41E-3E967E1B6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54" y="643467"/>
            <a:ext cx="725871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76334" y="6453143"/>
            <a:ext cx="66189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679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9AD6848-A6D0-4C46-AEEF-FA74E679930A}"/>
              </a:ext>
            </a:extLst>
          </p:cNvPr>
          <p:cNvGrpSpPr>
            <a:grpSpLocks/>
          </p:cNvGrpSpPr>
          <p:nvPr/>
        </p:nvGrpSpPr>
        <p:grpSpPr bwMode="auto">
          <a:xfrm>
            <a:off x="495300" y="990600"/>
            <a:ext cx="2227263" cy="630238"/>
            <a:chOff x="288" y="672"/>
            <a:chExt cx="1296" cy="397"/>
          </a:xfrm>
        </p:grpSpPr>
        <p:sp>
          <p:nvSpPr>
            <p:cNvPr id="21536" name="AutoShape 3" descr="Horizontal brick">
              <a:extLst>
                <a:ext uri="{FF2B5EF4-FFF2-40B4-BE49-F238E27FC236}">
                  <a16:creationId xmlns:a16="http://schemas.microsoft.com/office/drawing/2014/main" id="{950F1C52-FE73-4343-80AD-7C70EC9FF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672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37" name="AutoShape 4" descr="Horizontal brick">
              <a:extLst>
                <a:ext uri="{FF2B5EF4-FFF2-40B4-BE49-F238E27FC236}">
                  <a16:creationId xmlns:a16="http://schemas.microsoft.com/office/drawing/2014/main" id="{EE34F5AB-E3B9-4C25-B8C9-DB4774D39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" y="672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</p:grpSp>
      <p:sp>
        <p:nvSpPr>
          <p:cNvPr id="7173" name="WordArt 5">
            <a:extLst>
              <a:ext uri="{FF2B5EF4-FFF2-40B4-BE49-F238E27FC236}">
                <a16:creationId xmlns:a16="http://schemas.microsoft.com/office/drawing/2014/main" id="{EA744398-ACD0-47DD-A415-E958DF36B60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5300" y="228600"/>
            <a:ext cx="1333500" cy="495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2800" kern="10" spc="560" dirty="0">
                <a:solidFill>
                  <a:schemeClr val="accent1"/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MINOR</a:t>
            </a:r>
          </a:p>
        </p:txBody>
      </p:sp>
      <p:sp>
        <p:nvSpPr>
          <p:cNvPr id="7174" name="WordArt 6">
            <a:extLst>
              <a:ext uri="{FF2B5EF4-FFF2-40B4-BE49-F238E27FC236}">
                <a16:creationId xmlns:a16="http://schemas.microsoft.com/office/drawing/2014/main" id="{00385066-25C3-46CB-A879-15AEB53EB88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5300" y="5105400"/>
            <a:ext cx="3171825" cy="495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2800" kern="10" spc="56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DOUBLE MAJOR</a:t>
            </a: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CDF9D75-19DE-476C-A5B6-D68842F36172}"/>
              </a:ext>
            </a:extLst>
          </p:cNvPr>
          <p:cNvGrpSpPr>
            <a:grpSpLocks/>
          </p:cNvGrpSpPr>
          <p:nvPr/>
        </p:nvGrpSpPr>
        <p:grpSpPr bwMode="auto">
          <a:xfrm>
            <a:off x="495300" y="2590800"/>
            <a:ext cx="4146550" cy="630238"/>
            <a:chOff x="384" y="1152"/>
            <a:chExt cx="3216" cy="528"/>
          </a:xfrm>
        </p:grpSpPr>
        <p:sp>
          <p:nvSpPr>
            <p:cNvPr id="21532" name="AutoShape 8" descr="Horizontal brick">
              <a:extLst>
                <a:ext uri="{FF2B5EF4-FFF2-40B4-BE49-F238E27FC236}">
                  <a16:creationId xmlns:a16="http://schemas.microsoft.com/office/drawing/2014/main" id="{74ACED2B-7D85-4313-9BC1-F845E881C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152"/>
              <a:ext cx="816" cy="528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33" name="AutoShape 9" descr="Horizontal brick">
              <a:extLst>
                <a:ext uri="{FF2B5EF4-FFF2-40B4-BE49-F238E27FC236}">
                  <a16:creationId xmlns:a16="http://schemas.microsoft.com/office/drawing/2014/main" id="{EF99DC19-9AF9-437F-A417-9FFDB6772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1152"/>
              <a:ext cx="816" cy="528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34" name="AutoShape 10" descr="Horizontal brick">
              <a:extLst>
                <a:ext uri="{FF2B5EF4-FFF2-40B4-BE49-F238E27FC236}">
                  <a16:creationId xmlns:a16="http://schemas.microsoft.com/office/drawing/2014/main" id="{FF97FD45-61ED-4683-B788-0B5F3BB5F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1152"/>
              <a:ext cx="816" cy="528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 dirty="0"/>
            </a:p>
          </p:txBody>
        </p:sp>
        <p:sp>
          <p:nvSpPr>
            <p:cNvPr id="21535" name="AutoShape 11" descr="Horizontal brick">
              <a:extLst>
                <a:ext uri="{FF2B5EF4-FFF2-40B4-BE49-F238E27FC236}">
                  <a16:creationId xmlns:a16="http://schemas.microsoft.com/office/drawing/2014/main" id="{D7DDF339-83F2-4000-AFF0-10299C214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152"/>
              <a:ext cx="480" cy="528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</p:grpSp>
      <p:sp>
        <p:nvSpPr>
          <p:cNvPr id="7180" name="WordArt 12">
            <a:extLst>
              <a:ext uri="{FF2B5EF4-FFF2-40B4-BE49-F238E27FC236}">
                <a16:creationId xmlns:a16="http://schemas.microsoft.com/office/drawing/2014/main" id="{AD470F1C-5811-4521-A3D4-6DDB1F3EF0A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5300" y="3505200"/>
            <a:ext cx="2867025" cy="495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2800" kern="10" spc="56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MAJOR MINOR</a:t>
            </a:r>
          </a:p>
        </p:txBody>
      </p:sp>
      <p:sp>
        <p:nvSpPr>
          <p:cNvPr id="7181" name="WordArt 13">
            <a:extLst>
              <a:ext uri="{FF2B5EF4-FFF2-40B4-BE49-F238E27FC236}">
                <a16:creationId xmlns:a16="http://schemas.microsoft.com/office/drawing/2014/main" id="{3D663FCE-6CFB-425D-92E1-798C73D107C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5300" y="1828800"/>
            <a:ext cx="1419225" cy="495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2800" kern="10" spc="56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MAJOR</a:t>
            </a: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F5314A0C-EFC5-4360-84E9-58BDC830BE0F}"/>
              </a:ext>
            </a:extLst>
          </p:cNvPr>
          <p:cNvGrpSpPr>
            <a:grpSpLocks/>
          </p:cNvGrpSpPr>
          <p:nvPr/>
        </p:nvGrpSpPr>
        <p:grpSpPr bwMode="auto">
          <a:xfrm>
            <a:off x="495300" y="4322763"/>
            <a:ext cx="6478588" cy="630237"/>
            <a:chOff x="288" y="2723"/>
            <a:chExt cx="3768" cy="397"/>
          </a:xfrm>
        </p:grpSpPr>
        <p:sp>
          <p:nvSpPr>
            <p:cNvPr id="21526" name="AutoShape 15" descr="Horizontal brick">
              <a:extLst>
                <a:ext uri="{FF2B5EF4-FFF2-40B4-BE49-F238E27FC236}">
                  <a16:creationId xmlns:a16="http://schemas.microsoft.com/office/drawing/2014/main" id="{47581B00-3C58-483E-86A1-FCC5BD181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72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7" name="AutoShape 16" descr="Horizontal brick">
              <a:extLst>
                <a:ext uri="{FF2B5EF4-FFF2-40B4-BE49-F238E27FC236}">
                  <a16:creationId xmlns:a16="http://schemas.microsoft.com/office/drawing/2014/main" id="{953C1024-FCC1-47B3-BA7A-71C42627E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" y="272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8" name="AutoShape 17" descr="Horizontal brick">
              <a:extLst>
                <a:ext uri="{FF2B5EF4-FFF2-40B4-BE49-F238E27FC236}">
                  <a16:creationId xmlns:a16="http://schemas.microsoft.com/office/drawing/2014/main" id="{C016DCAE-B300-4180-B8B1-B84D0C1D0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272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9" name="AutoShape 18" descr="Horizontal brick">
              <a:extLst>
                <a:ext uri="{FF2B5EF4-FFF2-40B4-BE49-F238E27FC236}">
                  <a16:creationId xmlns:a16="http://schemas.microsoft.com/office/drawing/2014/main" id="{3A8B22B5-0968-460C-A450-E644ABCDB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72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30" name="AutoShape 19" descr="Horizontal brick">
              <a:extLst>
                <a:ext uri="{FF2B5EF4-FFF2-40B4-BE49-F238E27FC236}">
                  <a16:creationId xmlns:a16="http://schemas.microsoft.com/office/drawing/2014/main" id="{5ACD14A5-6C7F-4141-937E-850A77AC3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72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31" name="AutoShape 20" descr="Horizontal brick">
              <a:extLst>
                <a:ext uri="{FF2B5EF4-FFF2-40B4-BE49-F238E27FC236}">
                  <a16:creationId xmlns:a16="http://schemas.microsoft.com/office/drawing/2014/main" id="{943B6584-5162-4DB5-8B4C-DFAD971D0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723"/>
              <a:ext cx="360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</p:grpSp>
      <p:grpSp>
        <p:nvGrpSpPr>
          <p:cNvPr id="5" name="Group 21">
            <a:extLst>
              <a:ext uri="{FF2B5EF4-FFF2-40B4-BE49-F238E27FC236}">
                <a16:creationId xmlns:a16="http://schemas.microsoft.com/office/drawing/2014/main" id="{009E3711-D374-4D94-9234-956B6558748E}"/>
              </a:ext>
            </a:extLst>
          </p:cNvPr>
          <p:cNvGrpSpPr>
            <a:grpSpLocks/>
          </p:cNvGrpSpPr>
          <p:nvPr/>
        </p:nvGrpSpPr>
        <p:grpSpPr bwMode="auto">
          <a:xfrm>
            <a:off x="495300" y="5846763"/>
            <a:ext cx="8066088" cy="630237"/>
            <a:chOff x="288" y="3683"/>
            <a:chExt cx="4692" cy="397"/>
          </a:xfrm>
        </p:grpSpPr>
        <p:sp>
          <p:nvSpPr>
            <p:cNvPr id="21519" name="AutoShape 22" descr="Horizontal brick">
              <a:extLst>
                <a:ext uri="{FF2B5EF4-FFF2-40B4-BE49-F238E27FC236}">
                  <a16:creationId xmlns:a16="http://schemas.microsoft.com/office/drawing/2014/main" id="{2327E17C-E1E2-47B7-AD85-AFF4ABBE5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0" name="AutoShape 23" descr="Horizontal brick">
              <a:extLst>
                <a:ext uri="{FF2B5EF4-FFF2-40B4-BE49-F238E27FC236}">
                  <a16:creationId xmlns:a16="http://schemas.microsoft.com/office/drawing/2014/main" id="{B20B3288-80CE-4997-94A5-C2D5C0DE9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1" name="AutoShape 24" descr="Horizontal brick">
              <a:extLst>
                <a:ext uri="{FF2B5EF4-FFF2-40B4-BE49-F238E27FC236}">
                  <a16:creationId xmlns:a16="http://schemas.microsoft.com/office/drawing/2014/main" id="{B2961118-2EC8-4274-B2A5-3C89AEF67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2" name="AutoShape 25" descr="Horizontal brick">
              <a:extLst>
                <a:ext uri="{FF2B5EF4-FFF2-40B4-BE49-F238E27FC236}">
                  <a16:creationId xmlns:a16="http://schemas.microsoft.com/office/drawing/2014/main" id="{22539530-C664-45FC-B997-117BB696E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3" name="AutoShape 26" descr="Horizontal brick">
              <a:extLst>
                <a:ext uri="{FF2B5EF4-FFF2-40B4-BE49-F238E27FC236}">
                  <a16:creationId xmlns:a16="http://schemas.microsoft.com/office/drawing/2014/main" id="{978AF6A3-5A4D-4E5A-A8D1-52123CE8F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4" name="AutoShape 27" descr="Horizontal brick">
              <a:extLst>
                <a:ext uri="{FF2B5EF4-FFF2-40B4-BE49-F238E27FC236}">
                  <a16:creationId xmlns:a16="http://schemas.microsoft.com/office/drawing/2014/main" id="{1D0A4760-0D30-49D7-AEC7-ABDFD6596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  <p:sp>
          <p:nvSpPr>
            <p:cNvPr id="21525" name="AutoShape 28" descr="Horizontal brick">
              <a:extLst>
                <a:ext uri="{FF2B5EF4-FFF2-40B4-BE49-F238E27FC236}">
                  <a16:creationId xmlns:a16="http://schemas.microsoft.com/office/drawing/2014/main" id="{1E8E42F4-B113-4563-BEA0-3BA1CBF1F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3683"/>
              <a:ext cx="612" cy="397"/>
            </a:xfrm>
            <a:prstGeom prst="cube">
              <a:avLst>
                <a:gd name="adj" fmla="val 25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endParaRPr lang="en-AU" altLang="en-US" sz="2400"/>
            </a:p>
          </p:txBody>
        </p:sp>
      </p:grpSp>
      <p:sp>
        <p:nvSpPr>
          <p:cNvPr id="21514" name="Text Box 29">
            <a:extLst>
              <a:ext uri="{FF2B5EF4-FFF2-40B4-BE49-F238E27FC236}">
                <a16:creationId xmlns:a16="http://schemas.microsoft.com/office/drawing/2014/main" id="{DD1FB86A-BF06-4C55-B69C-AD37B5D24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8388" y="2614613"/>
            <a:ext cx="14763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dirty="0">
                <a:latin typeface="+mn-lt"/>
              </a:rPr>
              <a:t>3.5 SU’s</a:t>
            </a:r>
          </a:p>
        </p:txBody>
      </p:sp>
      <p:sp>
        <p:nvSpPr>
          <p:cNvPr id="21515" name="Text Box 30">
            <a:extLst>
              <a:ext uri="{FF2B5EF4-FFF2-40B4-BE49-F238E27FC236}">
                <a16:creationId xmlns:a16="http://schemas.microsoft.com/office/drawing/2014/main" id="{26137123-A533-4F47-81AD-396256625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1950" y="1001713"/>
            <a:ext cx="43537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dirty="0">
                <a:latin typeface="+mn-lt"/>
              </a:rPr>
              <a:t>2 Standard Units SU’s</a:t>
            </a:r>
          </a:p>
        </p:txBody>
      </p:sp>
      <p:sp>
        <p:nvSpPr>
          <p:cNvPr id="21516" name="Text Box 31">
            <a:extLst>
              <a:ext uri="{FF2B5EF4-FFF2-40B4-BE49-F238E27FC236}">
                <a16:creationId xmlns:a16="http://schemas.microsoft.com/office/drawing/2014/main" id="{64DB613B-7DA0-4C42-9335-1D59897C7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9138" y="4344988"/>
            <a:ext cx="18427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dirty="0">
                <a:latin typeface="+mn-lt"/>
              </a:rPr>
              <a:t>5.5 SU’s</a:t>
            </a:r>
          </a:p>
        </p:txBody>
      </p:sp>
      <p:sp>
        <p:nvSpPr>
          <p:cNvPr id="21517" name="Text Box 32">
            <a:extLst>
              <a:ext uri="{FF2B5EF4-FFF2-40B4-BE49-F238E27FC236}">
                <a16:creationId xmlns:a16="http://schemas.microsoft.com/office/drawing/2014/main" id="{BBA1EAC1-D927-41AF-A8EA-F15065574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00" y="5791200"/>
            <a:ext cx="1279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dirty="0">
                <a:latin typeface="+mn-lt"/>
              </a:rPr>
              <a:t>7 SU’s</a:t>
            </a:r>
          </a:p>
        </p:txBody>
      </p:sp>
      <p:sp>
        <p:nvSpPr>
          <p:cNvPr id="21518" name="Text Box 33">
            <a:extLst>
              <a:ext uri="{FF2B5EF4-FFF2-40B4-BE49-F238E27FC236}">
                <a16:creationId xmlns:a16="http://schemas.microsoft.com/office/drawing/2014/main" id="{6A9CE02D-6901-4DD7-81BB-1CA11BEF3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124" y="128589"/>
            <a:ext cx="7543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chemeClr val="accent2"/>
                </a:solidFill>
                <a:latin typeface="+mn-lt"/>
              </a:rPr>
              <a:t>1 Standard Unit (SU)  = 1 Semester of study</a:t>
            </a:r>
            <a:endParaRPr lang="en-AU" altLang="en-US" sz="2400" dirty="0">
              <a:solidFill>
                <a:schemeClr val="accent2"/>
              </a:solidFill>
              <a:latin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10F24D38-B79E-44B4-830E-043F45D9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28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4" name="Rectangle 4">
            <a:extLst>
              <a:ext uri="{FF2B5EF4-FFF2-40B4-BE49-F238E27FC236}">
                <a16:creationId xmlns:a16="http://schemas.microsoft.com/office/drawing/2014/main" id="{9323F96F-796B-4DE4-B93F-BD8D323376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0819" y="620742"/>
            <a:ext cx="8541186" cy="1325563"/>
          </a:xfrm>
        </p:spPr>
        <p:txBody>
          <a:bodyPr>
            <a:normAutofit/>
          </a:bodyPr>
          <a:lstStyle/>
          <a:p>
            <a:r>
              <a:rPr lang="en-AU" altLang="en-US" dirty="0">
                <a:solidFill>
                  <a:srgbClr val="FFFFFF"/>
                </a:solidFill>
                <a:latin typeface="+mn-lt"/>
              </a:rPr>
              <a:t>ACT Senior Secondary Certificate</a:t>
            </a:r>
            <a:br>
              <a:rPr lang="en-AU" altLang="en-US" dirty="0">
                <a:solidFill>
                  <a:srgbClr val="FFFFFF"/>
                </a:solidFill>
                <a:latin typeface="+mn-lt"/>
              </a:rPr>
            </a:br>
            <a:r>
              <a:rPr lang="en-AU" altLang="en-US" dirty="0">
                <a:solidFill>
                  <a:srgbClr val="FFFFFF"/>
                </a:solidFill>
                <a:latin typeface="+mn-lt"/>
              </a:rPr>
              <a:t>BSSS Requirements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FC469874-256B-45B3-A79C-7591B4BA1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18926" y="826324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6" name="Rectangle 6">
            <a:extLst>
              <a:ext uri="{FF2B5EF4-FFF2-40B4-BE49-F238E27FC236}">
                <a16:creationId xmlns:a16="http://schemas.microsoft.com/office/drawing/2014/main" id="{D0770943-CFCB-4F00-8393-CEB7466DCE4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680818" y="2132857"/>
            <a:ext cx="4486617" cy="4044106"/>
          </a:xfrm>
        </p:spPr>
        <p:txBody>
          <a:bodyPr>
            <a:normAutofit fontScale="62500" lnSpcReduction="20000"/>
          </a:bodyPr>
          <a:lstStyle/>
          <a:p>
            <a:pPr marL="0" indent="0">
              <a:buFontTx/>
              <a:buNone/>
            </a:pPr>
            <a:r>
              <a:rPr lang="en-AU" altLang="en-US" sz="5100" dirty="0">
                <a:solidFill>
                  <a:srgbClr val="FFFFFF"/>
                </a:solidFill>
              </a:rPr>
              <a:t>T Package</a:t>
            </a:r>
          </a:p>
          <a:p>
            <a:pPr marL="0" indent="0">
              <a:buFontTx/>
              <a:buNone/>
            </a:pPr>
            <a:endParaRPr lang="en-AU" altLang="en-US" sz="20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Minimum of 20 Standard units.</a:t>
            </a: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 </a:t>
            </a: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18 Units must be “T” or “A” units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Minimum of 12.5 “T” units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Minimum of 3 majors and 1 minor of “T” Courses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Course in English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Must sit AST (ACT Scaling Test)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Best scoring 3.6 T majors count for ATAR  (0.6 can be a minor)</a:t>
            </a: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1E44097D-D858-4A76-8F25-D78170569C7E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5502255" y="2204864"/>
            <a:ext cx="3719749" cy="3972099"/>
          </a:xfrm>
        </p:spPr>
        <p:txBody>
          <a:bodyPr>
            <a:normAutofit fontScale="62500" lnSpcReduction="20000"/>
          </a:bodyPr>
          <a:lstStyle/>
          <a:p>
            <a:pPr marL="0" indent="0">
              <a:buFontTx/>
              <a:buNone/>
            </a:pPr>
            <a:r>
              <a:rPr lang="en-AU" altLang="en-US" sz="5100" dirty="0">
                <a:solidFill>
                  <a:srgbClr val="FFFFFF"/>
                </a:solidFill>
              </a:rPr>
              <a:t>A Package</a:t>
            </a:r>
          </a:p>
          <a:p>
            <a:pPr marL="0" indent="0">
              <a:buFontTx/>
              <a:buNone/>
            </a:pPr>
            <a:endParaRPr lang="en-AU" altLang="en-US" sz="22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Minimum of 17 standard units</a:t>
            </a:r>
            <a:br>
              <a:rPr lang="en-AU" altLang="en-US" sz="2600" dirty="0">
                <a:solidFill>
                  <a:srgbClr val="FFFFFF"/>
                </a:solidFill>
              </a:rPr>
            </a:br>
            <a:r>
              <a:rPr lang="en-AU" altLang="en-US" sz="2600" dirty="0">
                <a:solidFill>
                  <a:srgbClr val="FFFFFF"/>
                </a:solidFill>
              </a:rPr>
              <a:t>(5 R SUs maximum in 17)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Minimum of 4 minors in three separate course areas</a:t>
            </a:r>
          </a:p>
          <a:p>
            <a:pPr marL="371338" lvl="1" indent="0">
              <a:buNone/>
            </a:pPr>
            <a:endParaRPr lang="en-AU" altLang="en-US" sz="2600" dirty="0">
              <a:solidFill>
                <a:srgbClr val="FFFFFF"/>
              </a:solidFill>
            </a:endParaRPr>
          </a:p>
          <a:p>
            <a:pPr marL="371338" lvl="1" indent="0">
              <a:buNone/>
            </a:pPr>
            <a:r>
              <a:rPr lang="en-AU" altLang="en-US" sz="2600" dirty="0">
                <a:solidFill>
                  <a:srgbClr val="FFFFFF"/>
                </a:solidFill>
              </a:rPr>
              <a:t>Course in English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DC9AFEE4-681A-43FE-8E8A-EB4126941A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4908" y="216147"/>
            <a:ext cx="9902825" cy="1143000"/>
          </a:xfrm>
        </p:spPr>
        <p:txBody>
          <a:bodyPr/>
          <a:lstStyle/>
          <a:p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An example - T Package 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1DB96D04-B794-49F2-853D-2AFBF53518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7075" y="1558925"/>
            <a:ext cx="8416925" cy="4114800"/>
          </a:xfrm>
        </p:spPr>
        <p:txBody>
          <a:bodyPr/>
          <a:lstStyle/>
          <a:p>
            <a:pPr marL="0" indent="0">
              <a:buFontTx/>
              <a:buNone/>
            </a:pPr>
            <a:endParaRPr lang="en-AU" altLang="en-US" dirty="0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06302188-8691-411C-BD96-82B2A7E9E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850" y="2719388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1" name="Rectangle 5">
            <a:extLst>
              <a:ext uri="{FF2B5EF4-FFF2-40B4-BE49-F238E27FC236}">
                <a16:creationId xmlns:a16="http://schemas.microsoft.com/office/drawing/2014/main" id="{FCF77F9C-4212-4E85-B32E-752B9AA2B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2175" y="2719388"/>
            <a:ext cx="823913" cy="762000"/>
          </a:xfrm>
          <a:prstGeom prst="rect">
            <a:avLst/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2" name="Rectangle 6">
            <a:extLst>
              <a:ext uri="{FF2B5EF4-FFF2-40B4-BE49-F238E27FC236}">
                <a16:creationId xmlns:a16="http://schemas.microsoft.com/office/drawing/2014/main" id="{EAD52B21-7AE6-49FA-B468-C008BCFA4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2719388"/>
            <a:ext cx="825500" cy="762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3" name="Rectangle 7">
            <a:extLst>
              <a:ext uri="{FF2B5EF4-FFF2-40B4-BE49-F238E27FC236}">
                <a16:creationId xmlns:a16="http://schemas.microsoft.com/office/drawing/2014/main" id="{7D7D7DC8-7D77-408C-8F82-34E2DBDE85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9638" y="2725738"/>
            <a:ext cx="8255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4" name="Rectangle 8">
            <a:extLst>
              <a:ext uri="{FF2B5EF4-FFF2-40B4-BE49-F238E27FC236}">
                <a16:creationId xmlns:a16="http://schemas.microsoft.com/office/drawing/2014/main" id="{E62CB64A-DC42-4B1E-930F-3E2A20263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8063" y="2790825"/>
            <a:ext cx="825500" cy="762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5" name="Rectangle 9">
            <a:extLst>
              <a:ext uri="{FF2B5EF4-FFF2-40B4-BE49-F238E27FC236}">
                <a16:creationId xmlns:a16="http://schemas.microsoft.com/office/drawing/2014/main" id="{698692DD-748C-402B-A65D-700595D6C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5263" y="2719388"/>
            <a:ext cx="825500" cy="7620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6" name="Text Box 16">
            <a:extLst>
              <a:ext uri="{FF2B5EF4-FFF2-40B4-BE49-F238E27FC236}">
                <a16:creationId xmlns:a16="http://schemas.microsoft.com/office/drawing/2014/main" id="{5E469B02-96C8-47F6-84AA-AFFFD7A08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5" y="2214563"/>
            <a:ext cx="88010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Drama T      </a:t>
            </a:r>
            <a:r>
              <a:rPr lang="en-US" altLang="en-US" sz="2400" dirty="0" err="1">
                <a:latin typeface="+mn-lt"/>
                <a:cs typeface="Times New Roman" panose="02020603050405020304" pitchFamily="18" charset="0"/>
              </a:rPr>
              <a:t>Eng</a:t>
            </a: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 T       History T     </a:t>
            </a:r>
            <a:r>
              <a:rPr lang="en-US" altLang="en-US" sz="2400" dirty="0" err="1">
                <a:latin typeface="+mn-lt"/>
                <a:cs typeface="Times New Roman" panose="02020603050405020304" pitchFamily="18" charset="0"/>
              </a:rPr>
              <a:t>Maths</a:t>
            </a: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 T      Graphic A         </a:t>
            </a:r>
            <a:r>
              <a:rPr lang="en-US" altLang="en-US" sz="2400" dirty="0" err="1">
                <a:latin typeface="+mn-lt"/>
                <a:cs typeface="Times New Roman" panose="02020603050405020304" pitchFamily="18" charset="0"/>
              </a:rPr>
              <a:t>ASbA</a:t>
            </a: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 (E/R)</a:t>
            </a:r>
          </a:p>
        </p:txBody>
      </p:sp>
      <p:sp>
        <p:nvSpPr>
          <p:cNvPr id="24587" name="Rectangle 17">
            <a:extLst>
              <a:ext uri="{FF2B5EF4-FFF2-40B4-BE49-F238E27FC236}">
                <a16:creationId xmlns:a16="http://schemas.microsoft.com/office/drawing/2014/main" id="{82003A98-37E2-44D1-8287-38DFA422C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288" y="2862263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8" name="Rectangle 18">
            <a:extLst>
              <a:ext uri="{FF2B5EF4-FFF2-40B4-BE49-F238E27FC236}">
                <a16:creationId xmlns:a16="http://schemas.microsoft.com/office/drawing/2014/main" id="{8C8D7F36-F88C-404D-AD17-9FADDD356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226" y="2894259"/>
            <a:ext cx="823912" cy="762000"/>
          </a:xfrm>
          <a:prstGeom prst="rect">
            <a:avLst/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89" name="Rectangle 19">
            <a:extLst>
              <a:ext uri="{FF2B5EF4-FFF2-40B4-BE49-F238E27FC236}">
                <a16:creationId xmlns:a16="http://schemas.microsoft.com/office/drawing/2014/main" id="{DA5B42D1-1BED-4AC3-8B17-985405C55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6800" y="2935288"/>
            <a:ext cx="825500" cy="762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0" name="Rectangle 20">
            <a:extLst>
              <a:ext uri="{FF2B5EF4-FFF2-40B4-BE49-F238E27FC236}">
                <a16:creationId xmlns:a16="http://schemas.microsoft.com/office/drawing/2014/main" id="{1F733B75-7915-4FEE-B4C4-05D390C98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7800" y="2943600"/>
            <a:ext cx="8255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1" name="Rectangle 21">
            <a:extLst>
              <a:ext uri="{FF2B5EF4-FFF2-40B4-BE49-F238E27FC236}">
                <a16:creationId xmlns:a16="http://schemas.microsoft.com/office/drawing/2014/main" id="{23FFA321-9B17-4C32-A7D7-1C21CE043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7675" y="4662488"/>
            <a:ext cx="1041400" cy="328612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2" name="Rectangle 22">
            <a:extLst>
              <a:ext uri="{FF2B5EF4-FFF2-40B4-BE49-F238E27FC236}">
                <a16:creationId xmlns:a16="http://schemas.microsoft.com/office/drawing/2014/main" id="{EDA945FF-F04F-4367-A7E1-3F2E177F7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1163" y="2935288"/>
            <a:ext cx="825500" cy="7620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3" name="Text Box 29">
            <a:extLst>
              <a:ext uri="{FF2B5EF4-FFF2-40B4-BE49-F238E27FC236}">
                <a16:creationId xmlns:a16="http://schemas.microsoft.com/office/drawing/2014/main" id="{24AA598D-AEF7-4914-A3C0-0DBCFB0C5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875" y="5815013"/>
            <a:ext cx="990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0099FF"/>
                </a:solidFill>
                <a:latin typeface="+mn-lt"/>
                <a:cs typeface="Times New Roman" panose="02020603050405020304" pitchFamily="18" charset="0"/>
              </a:rPr>
              <a:t>25 standard units of work with 15.5 T units</a:t>
            </a:r>
          </a:p>
        </p:txBody>
      </p:sp>
      <p:sp>
        <p:nvSpPr>
          <p:cNvPr id="24594" name="Rectangle 30">
            <a:extLst>
              <a:ext uri="{FF2B5EF4-FFF2-40B4-BE49-F238E27FC236}">
                <a16:creationId xmlns:a16="http://schemas.microsoft.com/office/drawing/2014/main" id="{FFEE8710-836A-40FF-B457-610E047AC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1238" y="3056732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5" name="Rectangle 31">
            <a:extLst>
              <a:ext uri="{FF2B5EF4-FFF2-40B4-BE49-F238E27FC236}">
                <a16:creationId xmlns:a16="http://schemas.microsoft.com/office/drawing/2014/main" id="{DE209CA3-9B55-49C0-870B-B6E03B853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725" y="3278165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6" name="Rectangle 32">
            <a:extLst>
              <a:ext uri="{FF2B5EF4-FFF2-40B4-BE49-F238E27FC236}">
                <a16:creationId xmlns:a16="http://schemas.microsoft.com/office/drawing/2014/main" id="{F57CC6D0-6824-4C3D-8418-64BCCFC0D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563" y="3476345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7" name="Rectangle 33">
            <a:extLst>
              <a:ext uri="{FF2B5EF4-FFF2-40B4-BE49-F238E27FC236}">
                <a16:creationId xmlns:a16="http://schemas.microsoft.com/office/drawing/2014/main" id="{A73AE89F-2DC9-4203-A269-BCB38F59F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0545" y="3707606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8" name="Rectangle 34">
            <a:extLst>
              <a:ext uri="{FF2B5EF4-FFF2-40B4-BE49-F238E27FC236}">
                <a16:creationId xmlns:a16="http://schemas.microsoft.com/office/drawing/2014/main" id="{1330FC23-7174-49C5-B75E-0FF58FCFB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9063" y="3880346"/>
            <a:ext cx="8255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599" name="Rectangle 35">
            <a:extLst>
              <a:ext uri="{FF2B5EF4-FFF2-40B4-BE49-F238E27FC236}">
                <a16:creationId xmlns:a16="http://schemas.microsoft.com/office/drawing/2014/main" id="{286172F4-F58E-463C-841E-D76CE90EF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8882" y="3143548"/>
            <a:ext cx="823912" cy="762000"/>
          </a:xfrm>
          <a:prstGeom prst="rect">
            <a:avLst/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0" name="Rectangle 36">
            <a:extLst>
              <a:ext uri="{FF2B5EF4-FFF2-40B4-BE49-F238E27FC236}">
                <a16:creationId xmlns:a16="http://schemas.microsoft.com/office/drawing/2014/main" id="{EBECA0EA-4066-4812-8DB1-8E6B4D42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9484" y="3372520"/>
            <a:ext cx="376237" cy="792163"/>
          </a:xfrm>
          <a:prstGeom prst="rect">
            <a:avLst/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1" name="Rectangle 37">
            <a:extLst>
              <a:ext uri="{FF2B5EF4-FFF2-40B4-BE49-F238E27FC236}">
                <a16:creationId xmlns:a16="http://schemas.microsoft.com/office/drawing/2014/main" id="{DA3E15FF-3355-4290-BAF6-BD71FB3D9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006" y="3168353"/>
            <a:ext cx="825500" cy="762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2" name="Rectangle 38">
            <a:extLst>
              <a:ext uri="{FF2B5EF4-FFF2-40B4-BE49-F238E27FC236}">
                <a16:creationId xmlns:a16="http://schemas.microsoft.com/office/drawing/2014/main" id="{ABE8FE39-2881-4799-9F5E-605ACC53B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1344" y="3194348"/>
            <a:ext cx="825500" cy="7620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3" name="Rectangle 39">
            <a:extLst>
              <a:ext uri="{FF2B5EF4-FFF2-40B4-BE49-F238E27FC236}">
                <a16:creationId xmlns:a16="http://schemas.microsoft.com/office/drawing/2014/main" id="{DE7A7ADF-29D3-4B92-BD98-67CE3D236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3828" y="3421232"/>
            <a:ext cx="825500" cy="7620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4" name="Rectangle 40">
            <a:extLst>
              <a:ext uri="{FF2B5EF4-FFF2-40B4-BE49-F238E27FC236}">
                <a16:creationId xmlns:a16="http://schemas.microsoft.com/office/drawing/2014/main" id="{AC571D95-294C-4FB7-B506-00376048E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3963" y="3006725"/>
            <a:ext cx="825500" cy="762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5" name="Rectangle 41">
            <a:extLst>
              <a:ext uri="{FF2B5EF4-FFF2-40B4-BE49-F238E27FC236}">
                <a16:creationId xmlns:a16="http://schemas.microsoft.com/office/drawing/2014/main" id="{75A69E57-C195-4022-BD62-452135B21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3222625"/>
            <a:ext cx="825500" cy="762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6" name="Rectangle 42">
            <a:extLst>
              <a:ext uri="{FF2B5EF4-FFF2-40B4-BE49-F238E27FC236}">
                <a16:creationId xmlns:a16="http://schemas.microsoft.com/office/drawing/2014/main" id="{0AD444F0-B913-4684-8F6B-39FA9F5EE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763" y="3438525"/>
            <a:ext cx="825500" cy="762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7" name="Rectangle 43">
            <a:extLst>
              <a:ext uri="{FF2B5EF4-FFF2-40B4-BE49-F238E27FC236}">
                <a16:creationId xmlns:a16="http://schemas.microsoft.com/office/drawing/2014/main" id="{EA87BE5D-FD3C-4DB6-A826-1F0D05545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1663" y="3654425"/>
            <a:ext cx="825500" cy="762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8" name="Rectangle 44">
            <a:extLst>
              <a:ext uri="{FF2B5EF4-FFF2-40B4-BE49-F238E27FC236}">
                <a16:creationId xmlns:a16="http://schemas.microsoft.com/office/drawing/2014/main" id="{064F8DD8-6BAE-42DA-B38A-20CEF069C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563" y="3870325"/>
            <a:ext cx="431800" cy="762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09" name="Text Box 46">
            <a:extLst>
              <a:ext uri="{FF2B5EF4-FFF2-40B4-BE49-F238E27FC236}">
                <a16:creationId xmlns:a16="http://schemas.microsoft.com/office/drawing/2014/main" id="{64EA1495-8EE7-4250-9665-3AA860D55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5" y="5022850"/>
            <a:ext cx="8386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1800" b="1" dirty="0">
                <a:latin typeface="+mn-lt"/>
              </a:rPr>
              <a:t>    Double Maj.               Major            Minor            </a:t>
            </a:r>
            <a:r>
              <a:rPr lang="en-AU" altLang="en-US" sz="1800" b="1" dirty="0" err="1">
                <a:latin typeface="+mn-lt"/>
              </a:rPr>
              <a:t>Minor</a:t>
            </a:r>
            <a:r>
              <a:rPr lang="en-AU" altLang="en-US" sz="1800" b="1" dirty="0">
                <a:latin typeface="+mn-lt"/>
              </a:rPr>
              <a:t>	       Maj/Minor</a:t>
            </a:r>
            <a:r>
              <a:rPr lang="en-AU" altLang="en-US" sz="1800" dirty="0">
                <a:latin typeface="+mn-lt"/>
              </a:rPr>
              <a:t>	</a:t>
            </a:r>
          </a:p>
        </p:txBody>
      </p:sp>
      <p:sp>
        <p:nvSpPr>
          <p:cNvPr id="24610" name="Text Box 47">
            <a:extLst>
              <a:ext uri="{FF2B5EF4-FFF2-40B4-BE49-F238E27FC236}">
                <a16:creationId xmlns:a16="http://schemas.microsoft.com/office/drawing/2014/main" id="{10AC50DB-4F05-40CF-A1B1-E8293B3F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1650" y="4659313"/>
            <a:ext cx="1004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1600" b="1"/>
              <a:t>Musical</a:t>
            </a:r>
          </a:p>
        </p:txBody>
      </p:sp>
      <p:sp>
        <p:nvSpPr>
          <p:cNvPr id="24611" name="Rectangle 49">
            <a:extLst>
              <a:ext uri="{FF2B5EF4-FFF2-40B4-BE49-F238E27FC236}">
                <a16:creationId xmlns:a16="http://schemas.microsoft.com/office/drawing/2014/main" id="{25B46C8C-B0AC-4704-A6F8-F01A3A61D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1513" y="5027613"/>
            <a:ext cx="806450" cy="328612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24612" name="Text Box 50">
            <a:extLst>
              <a:ext uri="{FF2B5EF4-FFF2-40B4-BE49-F238E27FC236}">
                <a16:creationId xmlns:a16="http://schemas.microsoft.com/office/drawing/2014/main" id="{D4938845-68F4-4F80-BFD2-EA3EDB7F0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1513" y="5051425"/>
            <a:ext cx="806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1600" b="1"/>
              <a:t>F. Aid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282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05528" y="-253670"/>
            <a:ext cx="1484479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24226" y="422146"/>
            <a:ext cx="524193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157713" y="655140"/>
            <a:ext cx="55839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599835" y="0"/>
            <a:ext cx="2302990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78702" y="6115501"/>
            <a:ext cx="1213902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5B95AD-E6B0-4E58-969C-1988A0F40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754" y="740419"/>
            <a:ext cx="7358426" cy="5316463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76334" y="6453143"/>
            <a:ext cx="66189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210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6133" name="Rectangle 71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5" y="0"/>
            <a:ext cx="9900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134" name="Oval 73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8" y="1119031"/>
            <a:ext cx="3752497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4D6E2BBE-5374-4DD9-AE4A-1B3160A1C1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0932" y="1396686"/>
            <a:ext cx="3384376" cy="40646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AU" sz="3200" dirty="0">
                <a:solidFill>
                  <a:srgbClr val="FFFFFF"/>
                </a:solidFill>
                <a:latin typeface="+mn-lt"/>
              </a:rPr>
              <a:t>Package Planner to help you plan Year 11/12</a:t>
            </a:r>
            <a:br>
              <a:rPr lang="en-AU" sz="3200" dirty="0">
                <a:solidFill>
                  <a:srgbClr val="FFFFFF"/>
                </a:solidFill>
                <a:latin typeface="+mn-lt"/>
              </a:rPr>
            </a:br>
            <a:br>
              <a:rPr lang="en-AU" sz="3200" dirty="0">
                <a:solidFill>
                  <a:srgbClr val="FFFFFF"/>
                </a:solidFill>
                <a:latin typeface="+mn-lt"/>
              </a:rPr>
            </a:br>
            <a:r>
              <a:rPr lang="en-AU" sz="3200" dirty="0">
                <a:solidFill>
                  <a:srgbClr val="FFFFFF"/>
                </a:solidFill>
                <a:latin typeface="+mn-lt"/>
              </a:rPr>
              <a:t>Step 1</a:t>
            </a:r>
          </a:p>
        </p:txBody>
      </p:sp>
      <p:sp>
        <p:nvSpPr>
          <p:cNvPr id="176135" name="Arc 75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7053261" y="941148"/>
            <a:ext cx="242688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6136" name="Oval 77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177" y="4780992"/>
            <a:ext cx="443564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16AB5B0F-05B1-4171-A4BE-71D3CB2857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61850" y="1526033"/>
            <a:ext cx="4496881" cy="3935281"/>
          </a:xfrm>
        </p:spPr>
        <p:txBody>
          <a:bodyPr>
            <a:normAutofit/>
          </a:bodyPr>
          <a:lstStyle/>
          <a:p>
            <a:pPr lvl="4">
              <a:buFontTx/>
              <a:buNone/>
              <a:defRPr/>
            </a:pPr>
            <a:r>
              <a:rPr lang="en-AU" b="1"/>
              <a:t>	</a:t>
            </a:r>
          </a:p>
          <a:p>
            <a:pPr marL="0" indent="0">
              <a:buNone/>
              <a:defRPr/>
            </a:pPr>
            <a:r>
              <a:rPr lang="en-AU"/>
              <a:t>Career choices: ______________________	</a:t>
            </a:r>
          </a:p>
          <a:p>
            <a:pPr lvl="2">
              <a:defRPr/>
            </a:pPr>
            <a:endParaRPr lang="en-AU"/>
          </a:p>
          <a:p>
            <a:pPr lvl="2">
              <a:defRPr/>
            </a:pPr>
            <a:r>
              <a:rPr lang="en-AU"/>
              <a:t>Do your choices require you to go to University?</a:t>
            </a:r>
          </a:p>
          <a:p>
            <a:pPr marL="914400" lvl="2" indent="0">
              <a:buFontTx/>
              <a:buNone/>
              <a:defRPr/>
            </a:pPr>
            <a:r>
              <a:rPr lang="en-AU"/>
              <a:t>   Yes  /  No  /  Maybe</a:t>
            </a:r>
            <a:br>
              <a:rPr lang="en-AU"/>
            </a:br>
            <a:endParaRPr lang="en-AU"/>
          </a:p>
          <a:p>
            <a:pPr lvl="2">
              <a:defRPr/>
            </a:pPr>
            <a:r>
              <a:rPr lang="en-AU"/>
              <a:t>Do your choices require you to go to CIT?</a:t>
            </a:r>
          </a:p>
          <a:p>
            <a:pPr marL="914400" lvl="2" indent="0">
              <a:buFontTx/>
              <a:buNone/>
              <a:defRPr/>
            </a:pPr>
            <a:r>
              <a:rPr lang="en-AU"/>
              <a:t>   Yes  /  No  /  Maybe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21" name="Rectangle 125">
            <a:extLst>
              <a:ext uri="{FF2B5EF4-FFF2-40B4-BE49-F238E27FC236}">
                <a16:creationId xmlns:a16="http://schemas.microsoft.com/office/drawing/2014/main" id="{24E0C0D4-B423-44F5-B6FC-1BFBA7B072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902825" cy="587375"/>
          </a:xfrm>
          <a:noFill/>
        </p:spPr>
        <p:txBody>
          <a:bodyPr>
            <a:normAutofit fontScale="90000"/>
          </a:bodyPr>
          <a:lstStyle/>
          <a:p>
            <a: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Package Planner </a:t>
            </a:r>
            <a:b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Step 2</a:t>
            </a:r>
          </a:p>
        </p:txBody>
      </p:sp>
      <p:sp>
        <p:nvSpPr>
          <p:cNvPr id="189442" name="Rectangle 2">
            <a:extLst>
              <a:ext uri="{FF2B5EF4-FFF2-40B4-BE49-F238E27FC236}">
                <a16:creationId xmlns:a16="http://schemas.microsoft.com/office/drawing/2014/main" id="{1D892091-B4AD-4DC6-8EDA-A190F9699C6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70892" y="6262193"/>
            <a:ext cx="8784208" cy="65573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A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Please note : </a:t>
            </a:r>
            <a:r>
              <a:rPr lang="en-AU" sz="1600" i="1" dirty="0"/>
              <a:t>Some colleges have term structures 	1 term = 0.5 standard units.</a:t>
            </a:r>
          </a:p>
        </p:txBody>
      </p:sp>
      <p:graphicFrame>
        <p:nvGraphicFramePr>
          <p:cNvPr id="189443" name="Group 3">
            <a:extLst>
              <a:ext uri="{FF2B5EF4-FFF2-40B4-BE49-F238E27FC236}">
                <a16:creationId xmlns:a16="http://schemas.microsoft.com/office/drawing/2014/main" id="{4EEBABC5-B512-42B0-BCAE-A6F6C500970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57494533"/>
              </p:ext>
            </p:extLst>
          </p:nvPr>
        </p:nvGraphicFramePr>
        <p:xfrm>
          <a:off x="270892" y="1412776"/>
          <a:ext cx="8784208" cy="3820146"/>
        </p:xfrm>
        <a:graphic>
          <a:graphicData uri="http://schemas.openxmlformats.org/drawingml/2006/table">
            <a:tbl>
              <a:tblPr/>
              <a:tblGrid>
                <a:gridCol w="1438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8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97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8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97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41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19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371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791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Subject area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1 Year 11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2 Year 11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1 Year 12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2 Year 12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Total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Majors /Minors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Ungrouped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5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9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9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5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9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9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6.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95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79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Totals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Group 2">
            <a:extLst>
              <a:ext uri="{FF2B5EF4-FFF2-40B4-BE49-F238E27FC236}">
                <a16:creationId xmlns:a16="http://schemas.microsoft.com/office/drawing/2014/main" id="{5D440A55-965D-4901-90E2-C140CC6811DE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919163" y="620713"/>
          <a:ext cx="8416925" cy="5157788"/>
        </p:xfrm>
        <a:graphic>
          <a:graphicData uri="http://schemas.openxmlformats.org/drawingml/2006/table">
            <a:tbl>
              <a:tblPr/>
              <a:tblGrid>
                <a:gridCol w="137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7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73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441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792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Subject area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Year 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Year 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Year 12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Sem</a:t>
                      </a: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Year 12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Points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Majors /Minors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Ungrouped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Units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1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1.Maths (T)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Major (T)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9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2. English (T)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3. Sociology (T)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5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4. Art (A)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078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5. Automotive (A)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55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6. Chemistry (T)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2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39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9C157A4-381E-45CE-8C02-E69264D771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902825" cy="731838"/>
          </a:xfrm>
        </p:spPr>
        <p:txBody>
          <a:bodyPr>
            <a:normAutofit fontScale="90000"/>
          </a:bodyPr>
          <a:lstStyle/>
          <a:p>
            <a: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Package Planner guide</a:t>
            </a:r>
            <a:b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Step 3</a:t>
            </a:r>
          </a:p>
        </p:txBody>
      </p:sp>
      <p:graphicFrame>
        <p:nvGraphicFramePr>
          <p:cNvPr id="191492" name="Group 4">
            <a:extLst>
              <a:ext uri="{FF2B5EF4-FFF2-40B4-BE49-F238E27FC236}">
                <a16:creationId xmlns:a16="http://schemas.microsoft.com/office/drawing/2014/main" id="{614CEC0D-3EA3-446A-8C4D-98FC9FE4045D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87363" y="2276475"/>
          <a:ext cx="8928100" cy="3446463"/>
        </p:xfrm>
        <a:graphic>
          <a:graphicData uri="http://schemas.openxmlformats.org/drawingml/2006/table">
            <a:tbl>
              <a:tblPr/>
              <a:tblGrid>
                <a:gridCol w="297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7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A Courses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T Courses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29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No. of      Majors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 Minors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…..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…..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…..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…..</a:t>
                      </a:r>
                      <a:endParaRPr kumimoji="0" lang="en-A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1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Total Points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…..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…..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41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Meets      Senior Secondary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 Certificate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 ATAR requirements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Yes  / No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Yes / No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Yes / No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1709F1D5-B0F1-4714-A239-E5B61C16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5" y="0"/>
            <a:ext cx="9900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228FB460-D3FF-4440-A020-05982A09E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500" y="1011045"/>
            <a:ext cx="3549373" cy="4369859"/>
          </a:xfrm>
          <a:prstGeom prst="roundRect">
            <a:avLst>
              <a:gd name="adj" fmla="val 2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C5E679E9-D7B6-480E-84DF-AA3AF9B621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7172" y="1296535"/>
            <a:ext cx="2579792" cy="3982443"/>
          </a:xfrm>
        </p:spPr>
        <p:txBody>
          <a:bodyPr>
            <a:normAutofit/>
          </a:bodyPr>
          <a:lstStyle/>
          <a:p>
            <a:r>
              <a:rPr lang="en-AU" altLang="en-US" dirty="0">
                <a:solidFill>
                  <a:srgbClr val="FFFFFF"/>
                </a:solidFill>
                <a:latin typeface="+mn-lt"/>
              </a:rPr>
              <a:t>College speak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0916" y="0"/>
            <a:ext cx="93825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217696" y="-1"/>
            <a:ext cx="1411185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29747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CCACB0D5-91A1-4203-8F33-2A0EEBE78C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50873" y="332656"/>
            <a:ext cx="5697083" cy="6408712"/>
          </a:xfrm>
        </p:spPr>
        <p:txBody>
          <a:bodyPr anchor="t">
            <a:noAutofit/>
          </a:bodyPr>
          <a:lstStyle/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T course 	 Provides skills and knowledge necessary for higher education. </a:t>
            </a:r>
            <a:br>
              <a:rPr lang="en-AU" altLang="en-US" sz="1200" dirty="0"/>
            </a:br>
            <a:r>
              <a:rPr lang="en-AU" altLang="en-US" sz="1200" dirty="0"/>
              <a:t>	       T Course scores are used to calculate a students ATAR</a:t>
            </a:r>
            <a:br>
              <a:rPr lang="en-AU" altLang="en-US" sz="1200" dirty="0"/>
            </a:br>
            <a:r>
              <a:rPr lang="en-AU" altLang="en-US" sz="1200" dirty="0"/>
              <a:t>	       Scores and grades are awarded in these courses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A Course 	Provides a general education but cannot contribute to ATAR calculation. </a:t>
            </a:r>
            <a:br>
              <a:rPr lang="en-AU" altLang="en-US" sz="1200" dirty="0"/>
            </a:br>
            <a:r>
              <a:rPr lang="en-AU" altLang="en-US" sz="1200" dirty="0"/>
              <a:t>	        Grades are awarded but not scores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T/A/V Course Industry approved pathways to gain Nationally recognised Certificates.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 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C Course 	 Industry approved pathways to gain Nationally recognised Certificates. </a:t>
            </a:r>
            <a:br>
              <a:rPr lang="en-AU" altLang="en-US" sz="1200" dirty="0"/>
            </a:br>
            <a:r>
              <a:rPr lang="en-AU" altLang="en-US" sz="1200" dirty="0"/>
              <a:t>	Competency based only. No scores or grades are awarded in these 	courses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E Course 	 C course delivered externally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H Course 	 University level courses studied whilst in Years 11 and 12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M Course 	A course modified to provide educational experiences for students with 	specific disability  criteria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r>
              <a:rPr lang="en-AU" altLang="en-US" sz="1200" dirty="0"/>
              <a:t>R Courses/units 	Learning experiences in personal development, community 			service, recreational or 	work related activities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/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>
              <a:solidFill>
                <a:schemeClr val="tx2"/>
              </a:solidFill>
            </a:endParaRPr>
          </a:p>
          <a:p>
            <a:pPr>
              <a:spcBef>
                <a:spcPts val="400"/>
              </a:spcBef>
              <a:buFont typeface="Wingdings" panose="05000000000000000000" pitchFamily="2" charset="2"/>
              <a:buChar char="v"/>
            </a:pPr>
            <a:r>
              <a:rPr lang="en-AU" altLang="en-US" sz="1200" dirty="0">
                <a:solidFill>
                  <a:schemeClr val="tx2"/>
                </a:solidFill>
              </a:rPr>
              <a:t>ATAR 	Australian Tertiary Admission Rank University Index = percentile ranking 	comparing the performance of 1 student to all others in the ACT. An 	individuals ATAR is calculated from your best 3 T major scaled course scores 	plus 0.6 of the next best scaled score</a:t>
            </a:r>
          </a:p>
          <a:p>
            <a:pPr marL="0" indent="0">
              <a:spcBef>
                <a:spcPts val="400"/>
              </a:spcBef>
              <a:buNone/>
            </a:pPr>
            <a:endParaRPr lang="en-AU" altLang="en-US" sz="1200" dirty="0">
              <a:solidFill>
                <a:schemeClr val="tx2"/>
              </a:solidFill>
            </a:endParaRPr>
          </a:p>
          <a:p>
            <a:pPr>
              <a:spcBef>
                <a:spcPts val="400"/>
              </a:spcBef>
              <a:buFont typeface="Wingdings" panose="05000000000000000000" pitchFamily="2" charset="2"/>
              <a:buChar char="v"/>
            </a:pPr>
            <a:r>
              <a:rPr lang="en-AU" altLang="en-US" sz="1200" dirty="0">
                <a:solidFill>
                  <a:schemeClr val="tx2"/>
                </a:solidFill>
              </a:rPr>
              <a:t>AST 	ACT Scaling Test. This is used by the BSSS to scale course scores to provide 	parity between colleges and courses</a:t>
            </a: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257493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6485" y="5717905"/>
            <a:ext cx="1438971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356963" y="6258755"/>
            <a:ext cx="1271918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5" y="0"/>
            <a:ext cx="9900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384823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7" name="Rectangle 4">
            <a:extLst>
              <a:ext uri="{FF2B5EF4-FFF2-40B4-BE49-F238E27FC236}">
                <a16:creationId xmlns:a16="http://schemas.microsoft.com/office/drawing/2014/main" id="{55EB4395-593D-449C-85EB-A87466037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873" y="1153572"/>
            <a:ext cx="2599492" cy="44611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44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TOPICS</a:t>
            </a:r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132735" y="2455479"/>
            <a:ext cx="3316726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F3B6CB23-952F-4009-B408-AC11AA512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823" y="319088"/>
            <a:ext cx="6175101" cy="5857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n-US" altLang="en-US" b="1" dirty="0">
              <a:latin typeface="+mn-lt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ACT Senior Secondary Schooling </a:t>
            </a: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Course types, definitions and BSSS requirements</a:t>
            </a: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Certificates and packages </a:t>
            </a: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Planners and unit selections</a:t>
            </a: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Enrolment processes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1709F1D5-B0F1-4714-A239-E5B61C16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5" y="0"/>
            <a:ext cx="9900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28FB460-D3FF-4440-A020-05982A09E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500" y="1011045"/>
            <a:ext cx="3549373" cy="4369859"/>
          </a:xfrm>
          <a:prstGeom prst="roundRect">
            <a:avLst>
              <a:gd name="adj" fmla="val 2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190D6075-975E-4A75-BE46-3C808AFE1F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7171" y="1112969"/>
            <a:ext cx="3198030" cy="4166010"/>
          </a:xfrm>
        </p:spPr>
        <p:txBody>
          <a:bodyPr>
            <a:normAutofit/>
          </a:bodyPr>
          <a:lstStyle/>
          <a:p>
            <a:r>
              <a:rPr lang="en-AU" altLang="en-US" dirty="0">
                <a:solidFill>
                  <a:srgbClr val="FFFFFF"/>
                </a:solidFill>
                <a:latin typeface="+mn-lt"/>
              </a:rPr>
              <a:t>College speak</a:t>
            </a: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0916" y="0"/>
            <a:ext cx="93825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217696" y="-1"/>
            <a:ext cx="1411185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29747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F50E0503-CDB3-4C1C-BDEE-9AC4F79473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1412" y="820880"/>
            <a:ext cx="4270592" cy="4889350"/>
          </a:xfrm>
        </p:spPr>
        <p:txBody>
          <a:bodyPr anchor="t">
            <a:normAutofit/>
          </a:bodyPr>
          <a:lstStyle/>
          <a:p>
            <a:pPr marL="0" indent="0">
              <a:buNone/>
              <a:defRPr/>
            </a:pPr>
            <a:r>
              <a:rPr lang="en-AU" altLang="en-US" sz="1600" b="1"/>
              <a:t>Minor course</a:t>
            </a:r>
            <a:r>
              <a:rPr lang="en-AU" altLang="en-US" sz="1600"/>
              <a:t>  =  A minimum of 2 semester units.</a:t>
            </a:r>
          </a:p>
          <a:p>
            <a:pPr marL="0" indent="0">
              <a:buNone/>
              <a:defRPr/>
            </a:pPr>
            <a:endParaRPr lang="en-AU" altLang="en-US" sz="1600"/>
          </a:p>
          <a:p>
            <a:pPr marL="0" indent="0">
              <a:buNone/>
              <a:defRPr/>
            </a:pPr>
            <a:r>
              <a:rPr lang="en-AU" altLang="en-US" sz="1600" b="1"/>
              <a:t>Major course</a:t>
            </a:r>
            <a:r>
              <a:rPr lang="en-AU" altLang="en-US" sz="1600"/>
              <a:t>  =  A minimum of 3.5 semester units.</a:t>
            </a:r>
          </a:p>
          <a:p>
            <a:pPr marL="0" indent="0">
              <a:buNone/>
              <a:defRPr/>
            </a:pPr>
            <a:endParaRPr lang="en-AU" altLang="en-US" sz="1600"/>
          </a:p>
          <a:p>
            <a:pPr marL="0" indent="0">
              <a:buNone/>
              <a:defRPr/>
            </a:pPr>
            <a:r>
              <a:rPr lang="en-AU" altLang="en-US" sz="1600" b="1"/>
              <a:t>Major/Minor</a:t>
            </a:r>
            <a:r>
              <a:rPr lang="en-AU" altLang="en-US" sz="1600"/>
              <a:t>   =  A minimum of 5.5 semester units.</a:t>
            </a:r>
          </a:p>
          <a:p>
            <a:pPr marL="0" indent="0">
              <a:buNone/>
              <a:defRPr/>
            </a:pPr>
            <a:endParaRPr lang="en-AU" altLang="en-US" sz="1600"/>
          </a:p>
          <a:p>
            <a:pPr marL="0" indent="0">
              <a:buNone/>
              <a:defRPr/>
            </a:pPr>
            <a:r>
              <a:rPr lang="en-AU" altLang="en-US" sz="1600" b="1"/>
              <a:t>Double Major course</a:t>
            </a:r>
            <a:r>
              <a:rPr lang="en-AU" altLang="en-US" sz="1600"/>
              <a:t>  =  A minimum of 7 semester units is required for a double major.</a:t>
            </a:r>
          </a:p>
          <a:p>
            <a:pPr marL="0" indent="0">
              <a:buNone/>
              <a:defRPr/>
            </a:pPr>
            <a:endParaRPr lang="en-AU" altLang="en-US" sz="1600"/>
          </a:p>
          <a:p>
            <a:pPr marL="0" indent="0">
              <a:buNone/>
              <a:defRPr/>
            </a:pPr>
            <a:r>
              <a:rPr lang="en-AU" altLang="en-US" sz="1600" b="1"/>
              <a:t>Semester unit</a:t>
            </a:r>
            <a:r>
              <a:rPr lang="en-AU" altLang="en-US" sz="1600"/>
              <a:t>  =  A semester unit has a value of 1.0 standard unit.</a:t>
            </a:r>
          </a:p>
          <a:p>
            <a:pPr marL="0" indent="0">
              <a:buNone/>
              <a:defRPr/>
            </a:pPr>
            <a:endParaRPr lang="en-AU" altLang="en-US" sz="1600"/>
          </a:p>
          <a:p>
            <a:pPr marL="0" indent="0">
              <a:buNone/>
              <a:defRPr/>
            </a:pPr>
            <a:r>
              <a:rPr lang="en-AU" altLang="en-US" sz="1600" b="1"/>
              <a:t>Half Semester unit</a:t>
            </a:r>
            <a:r>
              <a:rPr lang="en-AU" altLang="en-US" sz="1600"/>
              <a:t> = A half semester has a value of 0.5 units. Also known as a term unit.</a:t>
            </a:r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257493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6485" y="5717905"/>
            <a:ext cx="1438971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356963" y="6258755"/>
            <a:ext cx="1271918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6956" y="476672"/>
            <a:ext cx="8280920" cy="5609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b="1" dirty="0">
                <a:solidFill>
                  <a:schemeClr val="accent1">
                    <a:lumMod val="75000"/>
                  </a:schemeClr>
                </a:solidFill>
              </a:rPr>
              <a:t>College Enrolment - DATES</a:t>
            </a:r>
          </a:p>
          <a:p>
            <a:endParaRPr lang="en-AU" sz="105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AU" sz="2800" dirty="0">
                <a:solidFill>
                  <a:schemeClr val="accent2">
                    <a:lumMod val="75000"/>
                  </a:schemeClr>
                </a:solidFill>
              </a:rPr>
              <a:t>Apply online</a:t>
            </a:r>
            <a:endParaRPr lang="en-AU" sz="2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AU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https://www.education.act.gov.au/public-school-life/enrolling-in-a-public-school</a:t>
            </a:r>
            <a:br>
              <a:rPr lang="en-AU" sz="2800" dirty="0">
                <a:solidFill>
                  <a:schemeClr val="accent1">
                    <a:lumMod val="75000"/>
                  </a:schemeClr>
                </a:solidFill>
              </a:rPr>
            </a:br>
            <a:endParaRPr lang="en-AU" sz="2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AU" sz="2600" dirty="0">
                <a:solidFill>
                  <a:schemeClr val="accent1">
                    <a:lumMod val="75000"/>
                  </a:schemeClr>
                </a:solidFill>
              </a:rPr>
              <a:t>28 April 2020	     	Online enrolment 		</a:t>
            </a:r>
            <a:r>
              <a:rPr lang="en-AU" sz="2600" dirty="0">
                <a:solidFill>
                  <a:schemeClr val="accent2">
                    <a:lumMod val="75000"/>
                  </a:schemeClr>
                </a:solidFill>
              </a:rPr>
              <a:t>OPEN</a:t>
            </a:r>
          </a:p>
          <a:p>
            <a:endParaRPr lang="en-AU" sz="2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AU" sz="2600" dirty="0">
                <a:solidFill>
                  <a:schemeClr val="accent1">
                    <a:lumMod val="75000"/>
                  </a:schemeClr>
                </a:solidFill>
              </a:rPr>
              <a:t>5 June 2020     	 Online first round		</a:t>
            </a:r>
            <a:r>
              <a:rPr lang="en-AU" sz="2600" dirty="0">
                <a:solidFill>
                  <a:schemeClr val="accent2">
                    <a:lumMod val="75000"/>
                  </a:schemeClr>
                </a:solidFill>
              </a:rPr>
              <a:t>Closes</a:t>
            </a:r>
          </a:p>
          <a:p>
            <a:endParaRPr lang="en-AU" sz="2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AU" sz="2600" dirty="0">
                <a:solidFill>
                  <a:schemeClr val="accent1">
                    <a:lumMod val="75000"/>
                  </a:schemeClr>
                </a:solidFill>
              </a:rPr>
              <a:t>27 July 2020     	Enrolment offers sent to families by email</a:t>
            </a:r>
          </a:p>
          <a:p>
            <a:endParaRPr lang="en-AU" sz="2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AU" sz="2600" dirty="0">
                <a:solidFill>
                  <a:schemeClr val="accent1">
                    <a:lumMod val="75000"/>
                  </a:schemeClr>
                </a:solidFill>
              </a:rPr>
              <a:t>August 2020		Subject selection interviews at UCSSC 			Lake Ginninderra</a:t>
            </a:r>
          </a:p>
        </p:txBody>
      </p:sp>
    </p:spTree>
    <p:extLst>
      <p:ext uri="{BB962C8B-B14F-4D97-AF65-F5344CB8AC3E}">
        <p14:creationId xmlns:p14="http://schemas.microsoft.com/office/powerpoint/2010/main" val="763222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884" y="116633"/>
            <a:ext cx="9361040" cy="67229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4000" kern="1200" dirty="0">
                <a:solidFill>
                  <a:schemeClr val="accent1">
                    <a:lumMod val="75000"/>
                  </a:schemeClr>
                </a:solidFill>
              </a:rPr>
              <a:t>College Enrolment – UC SSC </a:t>
            </a:r>
          </a:p>
          <a:p>
            <a:pPr marL="0" indent="0">
              <a:buNone/>
            </a:pPr>
            <a:r>
              <a:rPr lang="en-AU" sz="4000" kern="1200" dirty="0">
                <a:solidFill>
                  <a:schemeClr val="accent1">
                    <a:lumMod val="75000"/>
                  </a:schemeClr>
                </a:solidFill>
              </a:rPr>
              <a:t>Lake Ginninderra</a:t>
            </a:r>
            <a:r>
              <a:rPr lang="en-AU" sz="4000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AU" sz="4000" kern="1200" dirty="0">
                <a:solidFill>
                  <a:schemeClr val="accent1">
                    <a:lumMod val="75000"/>
                  </a:schemeClr>
                </a:solidFill>
              </a:rPr>
              <a:t>PEA</a:t>
            </a:r>
          </a:p>
          <a:p>
            <a:pPr marL="0" indent="0" algn="ctr">
              <a:buNone/>
            </a:pPr>
            <a:endParaRPr lang="en-AU" sz="2800" kern="1200" dirty="0"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endParaRPr lang="en-AU" sz="3600" dirty="0"/>
          </a:p>
          <a:p>
            <a:pPr marL="0" indent="0" algn="ctr">
              <a:buNone/>
            </a:pPr>
            <a:endParaRPr lang="en-AU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1073AF-6657-4FA5-BDE7-69D90B43E2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" t="4850" r="5455" b="18500"/>
          <a:stretch/>
        </p:blipFill>
        <p:spPr>
          <a:xfrm>
            <a:off x="5095428" y="908720"/>
            <a:ext cx="4464496" cy="5342758"/>
          </a:xfrm>
          <a:prstGeom prst="rect">
            <a:avLst/>
          </a:prstGeom>
        </p:spPr>
      </p:pic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52647D51-16BA-4A9B-A16F-CA0DFFAB55EE}"/>
              </a:ext>
            </a:extLst>
          </p:cNvPr>
          <p:cNvSpPr/>
          <p:nvPr/>
        </p:nvSpPr>
        <p:spPr bwMode="auto">
          <a:xfrm>
            <a:off x="6031532" y="3645024"/>
            <a:ext cx="914400" cy="914400"/>
          </a:xfrm>
          <a:prstGeom prst="mathMultiply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7DF8C10-7387-4B4C-8C2E-6A0327718DD3}"/>
                  </a:ext>
                </a:extLst>
              </p14:cNvPr>
              <p14:cNvContentPartPr/>
              <p14:nvPr/>
            </p14:nvContentPartPr>
            <p14:xfrm>
              <a:off x="6427440" y="4042751"/>
              <a:ext cx="170280" cy="1479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7DF8C10-7387-4B4C-8C2E-6A0327718DD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09800" y="4025111"/>
                <a:ext cx="205920" cy="1836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5C8F4E2A-1AD8-4E58-83B9-F083C3622A6A}"/>
              </a:ext>
            </a:extLst>
          </p:cNvPr>
          <p:cNvSpPr/>
          <p:nvPr/>
        </p:nvSpPr>
        <p:spPr>
          <a:xfrm>
            <a:off x="145603" y="1556792"/>
            <a:ext cx="4949825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>
                <a:cs typeface="Arial" panose="020B0604020202020204" pitchFamily="34" charset="0"/>
              </a:rPr>
              <a:t>PEA Suburbs:</a:t>
            </a:r>
          </a:p>
          <a:p>
            <a:endParaRPr lang="en-AU" dirty="0">
              <a:cs typeface="Arial" panose="020B0604020202020204" pitchFamily="34" charset="0"/>
            </a:endParaRPr>
          </a:p>
          <a:p>
            <a:r>
              <a:rPr lang="en-AU" dirty="0">
                <a:cs typeface="Arial" panose="020B0604020202020204" pitchFamily="34" charset="0"/>
              </a:rPr>
              <a:t>		Aranda					Belconnen	</a:t>
            </a:r>
          </a:p>
          <a:p>
            <a:r>
              <a:rPr lang="en-AU" dirty="0">
                <a:cs typeface="Arial" panose="020B0604020202020204" pitchFamily="34" charset="0"/>
              </a:rPr>
              <a:t>		Bruce		</a:t>
            </a:r>
          </a:p>
          <a:p>
            <a:r>
              <a:rPr lang="en-AU" dirty="0">
                <a:cs typeface="Arial" panose="020B0604020202020204" pitchFamily="34" charset="0"/>
              </a:rPr>
              <a:t>		Cook 		</a:t>
            </a:r>
          </a:p>
          <a:p>
            <a:r>
              <a:rPr lang="en-AU" dirty="0">
                <a:cs typeface="Arial" panose="020B0604020202020204" pitchFamily="34" charset="0"/>
              </a:rPr>
              <a:t>		Giralang</a:t>
            </a:r>
          </a:p>
          <a:p>
            <a:r>
              <a:rPr lang="en-AU" dirty="0">
                <a:cs typeface="Arial" panose="020B0604020202020204" pitchFamily="34" charset="0"/>
              </a:rPr>
              <a:t>		Kaleen</a:t>
            </a:r>
          </a:p>
          <a:p>
            <a:r>
              <a:rPr lang="en-AU" dirty="0">
                <a:cs typeface="Arial" panose="020B0604020202020204" pitchFamily="34" charset="0"/>
              </a:rPr>
              <a:t>		Lawson</a:t>
            </a:r>
          </a:p>
          <a:p>
            <a:r>
              <a:rPr lang="en-AU" dirty="0">
                <a:cs typeface="Arial" panose="020B0604020202020204" pitchFamily="34" charset="0"/>
              </a:rPr>
              <a:t>		Macquarie</a:t>
            </a:r>
          </a:p>
          <a:p>
            <a:r>
              <a:rPr lang="en-AU" dirty="0">
                <a:cs typeface="Arial" panose="020B0604020202020204" pitchFamily="34" charset="0"/>
              </a:rPr>
              <a:t>		McKellar</a:t>
            </a:r>
          </a:p>
          <a:p>
            <a:endParaRPr lang="en-AU" dirty="0">
              <a:cs typeface="Arial" panose="020B0604020202020204" pitchFamily="34" charset="0"/>
            </a:endParaRPr>
          </a:p>
          <a:p>
            <a:r>
              <a:rPr lang="en-AU" sz="4000" dirty="0">
                <a:solidFill>
                  <a:srgbClr val="00B050"/>
                </a:solidFill>
                <a:cs typeface="Arial" panose="020B0604020202020204" pitchFamily="34" charset="0"/>
              </a:rPr>
              <a:t>X</a:t>
            </a:r>
            <a:r>
              <a:rPr lang="en-AU" dirty="0">
                <a:cs typeface="Arial" panose="020B0604020202020204" pitchFamily="34" charset="0"/>
              </a:rPr>
              <a:t> marks UCSSC Lake Ginninderra</a:t>
            </a:r>
          </a:p>
        </p:txBody>
      </p:sp>
    </p:spTree>
    <p:extLst>
      <p:ext uri="{BB962C8B-B14F-4D97-AF65-F5344CB8AC3E}">
        <p14:creationId xmlns:p14="http://schemas.microsoft.com/office/powerpoint/2010/main" val="389357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892" y="332656"/>
            <a:ext cx="9289032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4000" kern="1200" dirty="0">
                <a:solidFill>
                  <a:schemeClr val="accent1">
                    <a:lumMod val="75000"/>
                  </a:schemeClr>
                </a:solidFill>
              </a:rPr>
              <a:t>College Enrolment – non PEA</a:t>
            </a:r>
          </a:p>
          <a:p>
            <a:pPr marL="0" indent="0">
              <a:buNone/>
            </a:pPr>
            <a:endParaRPr lang="en-AU" sz="1200" kern="12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AU" sz="2000" kern="1200" dirty="0"/>
              <a:t>Universal criteria for acceptance by Cat A &amp; Cat B schools</a:t>
            </a:r>
          </a:p>
          <a:p>
            <a:r>
              <a:rPr lang="en-AU" sz="2000" kern="1200" dirty="0"/>
              <a:t>Legal reasons</a:t>
            </a:r>
          </a:p>
          <a:p>
            <a:r>
              <a:rPr lang="en-AU" sz="2000" kern="1200" dirty="0"/>
              <a:t>Compelling exceptional wellbeing considerations</a:t>
            </a:r>
          </a:p>
          <a:p>
            <a:r>
              <a:rPr lang="en-AU" sz="2000" kern="1200" dirty="0"/>
              <a:t>Subject to capacity, ACT siblings of concurrent students</a:t>
            </a:r>
          </a:p>
          <a:p>
            <a:pPr marL="0" indent="0">
              <a:buNone/>
            </a:pPr>
            <a:endParaRPr lang="en-AU" sz="2000" kern="1200" dirty="0"/>
          </a:p>
          <a:p>
            <a:pPr marL="0" indent="0">
              <a:buNone/>
            </a:pPr>
            <a:r>
              <a:rPr lang="en-AU" sz="2000" kern="1200" dirty="0"/>
              <a:t>Subject-to-capacity criteria for acceptance (priority order)</a:t>
            </a:r>
          </a:p>
          <a:p>
            <a:r>
              <a:rPr lang="en-AU" sz="2000" kern="1200" dirty="0"/>
              <a:t>Access to curriculum not available at PEA school</a:t>
            </a:r>
          </a:p>
          <a:p>
            <a:r>
              <a:rPr lang="en-AU" sz="2000" kern="1200" dirty="0"/>
              <a:t>Resident in high demand PEA (Gungahlin)</a:t>
            </a:r>
          </a:p>
          <a:p>
            <a:r>
              <a:rPr lang="en-AU" sz="2000" kern="1200" dirty="0"/>
              <a:t>Continuing with in-area cohort </a:t>
            </a:r>
            <a:r>
              <a:rPr lang="en-AU" sz="2000" kern="1200" dirty="0" err="1"/>
              <a:t>eg</a:t>
            </a:r>
            <a:r>
              <a:rPr lang="en-AU" sz="2000" kern="1200" dirty="0"/>
              <a:t> CBRH, KLNH</a:t>
            </a:r>
          </a:p>
          <a:p>
            <a:r>
              <a:rPr lang="en-AU" sz="2000" kern="1200" dirty="0"/>
              <a:t>Sibling of formerly enrolled non-PEA student</a:t>
            </a:r>
          </a:p>
          <a:p>
            <a:r>
              <a:rPr lang="en-AU" sz="2000" kern="1200" dirty="0"/>
              <a:t>NSW-based siblings of concurrently enrolled students.</a:t>
            </a:r>
          </a:p>
          <a:p>
            <a:endParaRPr lang="en-AU" sz="2000" dirty="0"/>
          </a:p>
          <a:p>
            <a:pPr marL="0" indent="0" algn="ctr">
              <a:buNone/>
            </a:pPr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We look forward to welcoming you in 2021</a:t>
            </a:r>
          </a:p>
          <a:p>
            <a:pPr marL="0" indent="0" algn="ctr">
              <a:buNone/>
            </a:pPr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Please contact the College with any queries</a:t>
            </a:r>
          </a:p>
          <a:p>
            <a:pPr marL="0" indent="0" algn="ctr">
              <a:buNone/>
            </a:pP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200114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282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7FAA0AC1-6584-403A-892D-47E6C7853E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441" y="333324"/>
            <a:ext cx="8857526" cy="1135737"/>
          </a:xfrm>
        </p:spPr>
        <p:txBody>
          <a:bodyPr>
            <a:normAutofit/>
          </a:bodyPr>
          <a:lstStyle/>
          <a:p>
            <a:r>
              <a:rPr lang="en-AU" altLang="en-US" sz="3200" dirty="0">
                <a:solidFill>
                  <a:schemeClr val="accent2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College provides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916795" y="2180611"/>
            <a:ext cx="645368" cy="524193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Isosceles Triangle 77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119406" y="1462540"/>
            <a:ext cx="2532832" cy="1034007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Isosceles Triangle 79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96960" y="5198457"/>
            <a:ext cx="2017580" cy="8236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984" y="5774294"/>
            <a:ext cx="485578" cy="394406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197" name="Rectangle 3">
            <a:extLst>
              <a:ext uri="{FF2B5EF4-FFF2-40B4-BE49-F238E27FC236}">
                <a16:creationId xmlns:a16="http://schemas.microsoft.com/office/drawing/2014/main" id="{E87E23EC-D162-479C-957F-7497D9AC3F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304729"/>
              </p:ext>
            </p:extLst>
          </p:nvPr>
        </p:nvGraphicFramePr>
        <p:xfrm>
          <a:off x="680819" y="1825625"/>
          <a:ext cx="854118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8AA8966A-AA1B-44C1-9C6F-69A60FA1FD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5508" y="170503"/>
            <a:ext cx="3133585" cy="146137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8CA06CD6-90CA-4C45-856C-6771339E1E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61187" y="320040"/>
            <a:ext cx="9380450" cy="6217920"/>
          </a:xfrm>
          <a:prstGeom prst="rect">
            <a:avLst/>
          </a:prstGeom>
          <a:solidFill>
            <a:schemeClr val="tx1">
              <a:alpha val="1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52635743-E26A-4AF8-A289-368E9CC806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0819" y="963507"/>
            <a:ext cx="2838259" cy="4930986"/>
          </a:xfrm>
        </p:spPr>
        <p:txBody>
          <a:bodyPr>
            <a:normAutofit/>
          </a:bodyPr>
          <a:lstStyle/>
          <a:p>
            <a:r>
              <a:rPr lang="en-AU" altLang="en-US" sz="4800">
                <a:solidFill>
                  <a:schemeClr val="accent1"/>
                </a:solidFill>
                <a:latin typeface="+mn-lt"/>
              </a:rPr>
              <a:t>ACT Senior Secondary System</a:t>
            </a:r>
            <a:endParaRPr lang="en-AU" altLang="en-US" sz="4800" dirty="0">
              <a:solidFill>
                <a:schemeClr val="accent1"/>
              </a:solidFill>
              <a:latin typeface="+mn-lt"/>
            </a:endParaRP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5021601D-2758-4B15-A31C-FDA184C51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80403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9" name="Rectangle 4">
            <a:extLst>
              <a:ext uri="{FF2B5EF4-FFF2-40B4-BE49-F238E27FC236}">
                <a16:creationId xmlns:a16="http://schemas.microsoft.com/office/drawing/2014/main" id="{F4574B62-3176-4D57-99AD-8DE2EC1D4321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041728" y="963507"/>
            <a:ext cx="5077261" cy="2304627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en-AU" altLang="en-US" sz="1800" dirty="0"/>
              <a:t>School based curriculum and assessment system overseen  by BSSS (ACT Board of Senior Secondary Studies)</a:t>
            </a:r>
            <a:br>
              <a:rPr lang="en-AU" altLang="en-US" sz="1800" dirty="0"/>
            </a:br>
            <a:endParaRPr lang="en-AU" altLang="en-US" sz="1800" dirty="0"/>
          </a:p>
          <a:p>
            <a:pPr marL="0" indent="0">
              <a:buNone/>
            </a:pPr>
            <a:r>
              <a:rPr lang="en-AU" altLang="en-US" sz="1800" dirty="0"/>
              <a:t>The BSSS approve all courses run in colleges</a:t>
            </a:r>
            <a:br>
              <a:rPr lang="en-AU" altLang="en-US" sz="1800" dirty="0"/>
            </a:br>
            <a:endParaRPr lang="en-AU" altLang="en-US" sz="1800" dirty="0"/>
          </a:p>
          <a:p>
            <a:pPr marL="0" indent="0">
              <a:buNone/>
            </a:pPr>
            <a:r>
              <a:rPr lang="en-AU" altLang="en-US" sz="1800" dirty="0"/>
              <a:t>Colleges determine which courses to offer</a:t>
            </a: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19D3BE1B-CF54-4023-9AD7-5F6B0545E43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041728" y="3589866"/>
            <a:ext cx="5077261" cy="2304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altLang="en-US" sz="1800" dirty="0"/>
              <a:t>English is a compulsory course</a:t>
            </a:r>
            <a:br>
              <a:rPr lang="en-AU" altLang="en-US" sz="1800" dirty="0"/>
            </a:br>
            <a:endParaRPr lang="en-AU" altLang="en-US" sz="1800" dirty="0"/>
          </a:p>
          <a:p>
            <a:pPr marL="0" indent="0">
              <a:buNone/>
            </a:pPr>
            <a:r>
              <a:rPr lang="en-AU" altLang="en-US" sz="1800" dirty="0"/>
              <a:t>Continuous school-based assessment</a:t>
            </a:r>
            <a:br>
              <a:rPr lang="en-AU" altLang="en-US" sz="1800" dirty="0"/>
            </a:br>
            <a:endParaRPr lang="en-AU" altLang="en-US" sz="1800" dirty="0"/>
          </a:p>
          <a:p>
            <a:pPr marL="0" indent="0">
              <a:buNone/>
            </a:pPr>
            <a:r>
              <a:rPr lang="en-AU" altLang="en-US" sz="1800" dirty="0"/>
              <a:t>No external exams for any subject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Oval 2">
            <a:extLst>
              <a:ext uri="{FF2B5EF4-FFF2-40B4-BE49-F238E27FC236}">
                <a16:creationId xmlns:a16="http://schemas.microsoft.com/office/drawing/2014/main" id="{8862AECE-2DA8-499B-AD8A-165FE3D21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369" y="3859107"/>
            <a:ext cx="2708275" cy="1324081"/>
          </a:xfrm>
          <a:prstGeom prst="ellipse">
            <a:avLst/>
          </a:prstGeom>
          <a:solidFill>
            <a:srgbClr val="00FF00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0244" name="AutoShape 4">
            <a:extLst>
              <a:ext uri="{FF2B5EF4-FFF2-40B4-BE49-F238E27FC236}">
                <a16:creationId xmlns:a16="http://schemas.microsoft.com/office/drawing/2014/main" id="{EB3A4796-DF20-474C-ACEB-144A23309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2300288"/>
            <a:ext cx="2420937" cy="2882900"/>
          </a:xfrm>
          <a:prstGeom prst="rightArrow">
            <a:avLst>
              <a:gd name="adj1" fmla="val 50000"/>
              <a:gd name="adj2" fmla="val 52606"/>
            </a:avLst>
          </a:prstGeom>
          <a:solidFill>
            <a:schemeClr val="accent1"/>
          </a:solidFill>
          <a:ln w="25400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45413" name="Oval 5">
            <a:extLst>
              <a:ext uri="{FF2B5EF4-FFF2-40B4-BE49-F238E27FC236}">
                <a16:creationId xmlns:a16="http://schemas.microsoft.com/office/drawing/2014/main" id="{072FEB46-6DA9-4C4C-8A4D-90430FE1A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0850" y="1652588"/>
            <a:ext cx="2709863" cy="1079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45414" name="Oval 6">
            <a:extLst>
              <a:ext uri="{FF2B5EF4-FFF2-40B4-BE49-F238E27FC236}">
                <a16:creationId xmlns:a16="http://schemas.microsoft.com/office/drawing/2014/main" id="{E82C6B2D-CC82-46AF-99E7-A9B192109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867" y="2730491"/>
            <a:ext cx="2709863" cy="1152525"/>
          </a:xfrm>
          <a:prstGeom prst="ellipse">
            <a:avLst/>
          </a:prstGeom>
          <a:solidFill>
            <a:srgbClr val="CCFFCC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45415" name="Oval 7">
            <a:extLst>
              <a:ext uri="{FF2B5EF4-FFF2-40B4-BE49-F238E27FC236}">
                <a16:creationId xmlns:a16="http://schemas.microsoft.com/office/drawing/2014/main" id="{521F9B52-FACC-4AE1-83FB-5E746C3BF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7234" y="5590679"/>
            <a:ext cx="2708275" cy="1152525"/>
          </a:xfrm>
          <a:prstGeom prst="ellipse">
            <a:avLst/>
          </a:prstGeom>
          <a:solidFill>
            <a:srgbClr val="33CCCC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0248" name="Rectangle 8">
            <a:extLst>
              <a:ext uri="{FF2B5EF4-FFF2-40B4-BE49-F238E27FC236}">
                <a16:creationId xmlns:a16="http://schemas.microsoft.com/office/drawing/2014/main" id="{8A40FD0B-BFDD-4723-93DC-0B1603C0E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75" y="3392488"/>
            <a:ext cx="2590800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Course types </a:t>
            </a:r>
          </a:p>
        </p:txBody>
      </p:sp>
      <p:sp>
        <p:nvSpPr>
          <p:cNvPr id="10249" name="Rectangle 9">
            <a:extLst>
              <a:ext uri="{FF2B5EF4-FFF2-40B4-BE49-F238E27FC236}">
                <a16:creationId xmlns:a16="http://schemas.microsoft.com/office/drawing/2014/main" id="{191E7949-956A-4E41-8ED7-DC2EB0B45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0850" y="1497497"/>
            <a:ext cx="2610643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 Narrow" panose="020B0606020202030204" pitchFamily="34" charset="0"/>
              </a:rPr>
              <a:t>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Scores for ATAR</a:t>
            </a:r>
          </a:p>
        </p:txBody>
      </p:sp>
      <p:sp>
        <p:nvSpPr>
          <p:cNvPr id="10250" name="Rectangle 10">
            <a:extLst>
              <a:ext uri="{FF2B5EF4-FFF2-40B4-BE49-F238E27FC236}">
                <a16:creationId xmlns:a16="http://schemas.microsoft.com/office/drawing/2014/main" id="{F9DAC734-C7A1-4BF8-967B-559C9332B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543" y="2640003"/>
            <a:ext cx="2246360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 Narrow" panose="020B0606020202030204" pitchFamily="34" charset="0"/>
              </a:rPr>
              <a:t>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Standard</a:t>
            </a:r>
          </a:p>
        </p:txBody>
      </p:sp>
      <p:sp>
        <p:nvSpPr>
          <p:cNvPr id="10251" name="Rectangle 11">
            <a:extLst>
              <a:ext uri="{FF2B5EF4-FFF2-40B4-BE49-F238E27FC236}">
                <a16:creationId xmlns:a16="http://schemas.microsoft.com/office/drawing/2014/main" id="{D73BD01B-6942-4B1F-94AA-DBB6A1E54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9594" y="3673371"/>
            <a:ext cx="2443162" cy="1416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 Narrow" panose="020B0606020202030204" pitchFamily="34" charset="0"/>
              </a:rPr>
              <a:t>V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Vocational</a:t>
            </a:r>
            <a:endParaRPr lang="en-AU" altLang="en-US" sz="2800" b="1" dirty="0">
              <a:solidFill>
                <a:schemeClr val="bg2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800" b="1" dirty="0">
                <a:latin typeface="Arial Narrow" panose="020B0606020202030204" pitchFamily="34" charset="0"/>
              </a:rPr>
              <a:t>T/V or A/V or C</a:t>
            </a:r>
          </a:p>
        </p:txBody>
      </p:sp>
      <p:sp>
        <p:nvSpPr>
          <p:cNvPr id="10252" name="Rectangle 12">
            <a:extLst>
              <a:ext uri="{FF2B5EF4-FFF2-40B4-BE49-F238E27FC236}">
                <a16:creationId xmlns:a16="http://schemas.microsoft.com/office/drawing/2014/main" id="{DB7AF1A6-2CF6-4FD9-8889-3C1A39DB2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32" y="5570135"/>
            <a:ext cx="2111375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 Narrow" panose="020B0606020202030204" pitchFamily="34" charset="0"/>
              </a:rPr>
              <a:t>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Registered</a:t>
            </a:r>
          </a:p>
        </p:txBody>
      </p:sp>
      <p:sp>
        <p:nvSpPr>
          <p:cNvPr id="145425" name="Oval 17">
            <a:extLst>
              <a:ext uri="{FF2B5EF4-FFF2-40B4-BE49-F238E27FC236}">
                <a16:creationId xmlns:a16="http://schemas.microsoft.com/office/drawing/2014/main" id="{61DE5A2A-1478-45E8-91C6-62BB8B179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1336" y="2757349"/>
            <a:ext cx="2709863" cy="1152525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45426" name="Oval 18">
            <a:extLst>
              <a:ext uri="{FF2B5EF4-FFF2-40B4-BE49-F238E27FC236}">
                <a16:creationId xmlns:a16="http://schemas.microsoft.com/office/drawing/2014/main" id="{13B571C9-4436-47FD-8F48-A05DEB78C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6232" y="1671213"/>
            <a:ext cx="2792412" cy="1050925"/>
          </a:xfrm>
          <a:prstGeom prst="ellipse">
            <a:avLst/>
          </a:prstGeom>
          <a:solidFill>
            <a:srgbClr val="FFFF66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AU" altLang="en-US" sz="2400">
              <a:solidFill>
                <a:srgbClr val="FF0066"/>
              </a:solidFill>
            </a:endParaRPr>
          </a:p>
        </p:txBody>
      </p:sp>
      <p:sp>
        <p:nvSpPr>
          <p:cNvPr id="10255" name="Rectangle 19">
            <a:extLst>
              <a:ext uri="{FF2B5EF4-FFF2-40B4-BE49-F238E27FC236}">
                <a16:creationId xmlns:a16="http://schemas.microsoft.com/office/drawing/2014/main" id="{23C25D7A-A957-48F8-BD82-A8EB01444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0575" y="2767569"/>
            <a:ext cx="2263775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 Narrow" panose="020B0606020202030204" pitchFamily="34" charset="0"/>
              </a:rPr>
              <a:t>M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Modified</a:t>
            </a:r>
          </a:p>
        </p:txBody>
      </p:sp>
      <p:sp>
        <p:nvSpPr>
          <p:cNvPr id="10256" name="Rectangle 20">
            <a:extLst>
              <a:ext uri="{FF2B5EF4-FFF2-40B4-BE49-F238E27FC236}">
                <a16:creationId xmlns:a16="http://schemas.microsoft.com/office/drawing/2014/main" id="{EBC63A98-B341-4C18-B2D8-4F47271DC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9107" y="1538010"/>
            <a:ext cx="3229218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 Narrow" panose="020B0606020202030204" pitchFamily="34" charset="0"/>
              </a:rPr>
              <a:t>H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University Extension</a:t>
            </a: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0423BE93-FD73-4F54-8F1F-AAC02E568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4422" y="5054513"/>
            <a:ext cx="2709862" cy="1138237"/>
          </a:xfrm>
          <a:prstGeom prst="ellipse">
            <a:avLst/>
          </a:prstGeom>
          <a:solidFill>
            <a:srgbClr val="0099FF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0258" name="Rectangle 11">
            <a:extLst>
              <a:ext uri="{FF2B5EF4-FFF2-40B4-BE49-F238E27FC236}">
                <a16:creationId xmlns:a16="http://schemas.microsoft.com/office/drawing/2014/main" id="{F5F9A700-A088-4035-BB23-10CA8D7A6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159" y="5048163"/>
            <a:ext cx="2320925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AU" altLang="en-US" sz="28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800" b="1" dirty="0">
                <a:latin typeface="+mn-lt"/>
              </a:rPr>
              <a:t>Competencies only</a:t>
            </a:r>
          </a:p>
        </p:txBody>
      </p:sp>
      <p:sp>
        <p:nvSpPr>
          <p:cNvPr id="20" name="Oval 6">
            <a:extLst>
              <a:ext uri="{FF2B5EF4-FFF2-40B4-BE49-F238E27FC236}">
                <a16:creationId xmlns:a16="http://schemas.microsoft.com/office/drawing/2014/main" id="{BDE91B97-015D-4AC3-B9EF-924E6D1F1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3111" y="4597390"/>
            <a:ext cx="2709863" cy="1152525"/>
          </a:xfrm>
          <a:prstGeom prst="ellipse">
            <a:avLst/>
          </a:prstGeom>
          <a:solidFill>
            <a:srgbClr val="CCFFCC"/>
          </a:solidFill>
          <a:ln w="12700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AU" altLang="en-US" sz="2400"/>
          </a:p>
        </p:txBody>
      </p:sp>
      <p:sp>
        <p:nvSpPr>
          <p:cNvPr id="10260" name="Rectangle 11">
            <a:extLst>
              <a:ext uri="{FF2B5EF4-FFF2-40B4-BE49-F238E27FC236}">
                <a16:creationId xmlns:a16="http://schemas.microsoft.com/office/drawing/2014/main" id="{15DFE817-D9C4-4D35-A53E-8C8091A5D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9788" y="4521200"/>
            <a:ext cx="2320925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E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800" b="1" dirty="0">
                <a:latin typeface="+mn-lt"/>
              </a:rPr>
              <a:t>(</a:t>
            </a:r>
            <a:r>
              <a:rPr lang="en-AU" altLang="en-US" sz="2800" b="1" dirty="0" err="1">
                <a:latin typeface="+mn-lt"/>
              </a:rPr>
              <a:t>ASbA</a:t>
            </a:r>
            <a:r>
              <a:rPr lang="en-AU" altLang="en-US" sz="2800" b="1" dirty="0">
                <a:latin typeface="+mn-lt"/>
              </a:rPr>
              <a:t>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FA7750-4BE9-4907-9EE1-5213E62E90C3}"/>
              </a:ext>
            </a:extLst>
          </p:cNvPr>
          <p:cNvSpPr txBox="1"/>
          <p:nvPr/>
        </p:nvSpPr>
        <p:spPr>
          <a:xfrm>
            <a:off x="774948" y="620688"/>
            <a:ext cx="627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solidFill>
                  <a:schemeClr val="accent2">
                    <a:lumMod val="75000"/>
                  </a:schemeClr>
                </a:solidFill>
              </a:rPr>
              <a:t>Types of courses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animBg="1"/>
      <p:bldP spid="145413" grpId="0" animBg="1"/>
      <p:bldP spid="145414" grpId="0" animBg="1"/>
      <p:bldP spid="145415" grpId="0" animBg="1"/>
      <p:bldP spid="145425" grpId="0" animBg="1"/>
      <p:bldP spid="145426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Text Box 3">
            <a:extLst>
              <a:ext uri="{FF2B5EF4-FFF2-40B4-BE49-F238E27FC236}">
                <a16:creationId xmlns:a16="http://schemas.microsoft.com/office/drawing/2014/main" id="{0331711E-A71E-4443-9AEB-B89632CA9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928" y="1136064"/>
            <a:ext cx="9145016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3600" dirty="0">
                <a:solidFill>
                  <a:schemeClr val="accent1"/>
                </a:solidFill>
                <a:latin typeface="+mn-lt"/>
              </a:rPr>
              <a:t>Certificate I, II and III </a:t>
            </a:r>
          </a:p>
          <a:p>
            <a:pPr>
              <a:spcBef>
                <a:spcPct val="50000"/>
              </a:spcBef>
              <a:buNone/>
            </a:pPr>
            <a:r>
              <a:rPr lang="en-AU" altLang="en-US" sz="2000" dirty="0">
                <a:latin typeface="+mn-lt"/>
              </a:rPr>
              <a:t>Complete competencies and for some, participation in work placements </a:t>
            </a:r>
          </a:p>
          <a:p>
            <a:pPr>
              <a:spcBef>
                <a:spcPct val="50000"/>
              </a:spcBef>
              <a:buNone/>
            </a:pPr>
            <a:endParaRPr lang="en-AU" altLang="en-US" sz="2000" dirty="0">
              <a:latin typeface="+mn-lt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AU" altLang="en-US" sz="3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Australian School-based Apprenticeship (</a:t>
            </a:r>
            <a:r>
              <a:rPr lang="en-AU" altLang="en-US" sz="360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ASbA</a:t>
            </a:r>
            <a:r>
              <a:rPr lang="en-AU" altLang="en-US" sz="3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AU" sz="2000" dirty="0">
                <a:latin typeface="+mn-lt"/>
              </a:rPr>
              <a:t>An ASBA offers students, 15 years of age or over, the opportunity to achieve a nationally recognised vocational qualification by combining paid work and training as part of their education program</a:t>
            </a:r>
          </a:p>
          <a:p>
            <a:pPr>
              <a:spcBef>
                <a:spcPct val="50000"/>
              </a:spcBef>
              <a:buFontTx/>
              <a:buNone/>
            </a:pPr>
            <a:endParaRPr lang="en-AU" altLang="en-US" sz="2000" dirty="0">
              <a:latin typeface="+mn-lt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AU" altLang="en-US" sz="2000" dirty="0">
              <a:latin typeface="+mn-lt"/>
            </a:endParaRPr>
          </a:p>
        </p:txBody>
      </p:sp>
      <p:sp>
        <p:nvSpPr>
          <p:cNvPr id="122886" name="Text Box 6">
            <a:extLst>
              <a:ext uri="{FF2B5EF4-FFF2-40B4-BE49-F238E27FC236}">
                <a16:creationId xmlns:a16="http://schemas.microsoft.com/office/drawing/2014/main" id="{0EB91517-65E5-4D7F-BC66-1102B503C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24" y="254258"/>
            <a:ext cx="81369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3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Vocational Education and Training (VET)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DF2D48-825A-4C9D-808E-84DF0EA41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332" y="4304553"/>
            <a:ext cx="3943301" cy="22991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utoUpdateAnimBg="0"/>
      <p:bldP spid="12288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388" name="Rectangle 135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2824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4A9E179C-41C8-4068-BACF-383326DECD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8863" y="856180"/>
            <a:ext cx="3704287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altLang="en-US" sz="3600"/>
              <a:t>How do I select my courses?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288506" cy="673460"/>
            <a:chOff x="0" y="823811"/>
            <a:chExt cx="355196" cy="673460"/>
          </a:xfrm>
        </p:grpSpPr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40208" y="2090569"/>
            <a:ext cx="349074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35108A35-2D3B-46F7-9EF7-6FD3CF4C742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346970" y="1498673"/>
            <a:ext cx="4214697" cy="45914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-228600" defTabSz="914400">
              <a:defRPr/>
            </a:pPr>
            <a:endParaRPr lang="en-US" altLang="en-US" sz="1100" dirty="0"/>
          </a:p>
          <a:p>
            <a:pPr marL="99807" lvl="1" indent="0" defTabSz="914400">
              <a:buNone/>
              <a:defRPr/>
            </a:pPr>
            <a:r>
              <a:rPr lang="en-US" altLang="en-US" sz="1400" dirty="0"/>
              <a:t>Do subjects you like and are good at</a:t>
            </a:r>
          </a:p>
          <a:p>
            <a:pPr marL="99807" lvl="1" indent="0" defTabSz="914400">
              <a:buNone/>
              <a:defRPr/>
            </a:pPr>
            <a:endParaRPr lang="en-US" altLang="en-US" sz="1400" dirty="0"/>
          </a:p>
          <a:p>
            <a:pPr marL="99807" lvl="1" indent="0" defTabSz="914400">
              <a:buNone/>
              <a:defRPr/>
            </a:pPr>
            <a:r>
              <a:rPr lang="en-US" altLang="en-US" sz="1400" dirty="0"/>
              <a:t>Look at possible prerequisites</a:t>
            </a:r>
          </a:p>
          <a:p>
            <a:pPr marL="99807" lvl="1" indent="0" defTabSz="914400">
              <a:buNone/>
              <a:defRPr/>
            </a:pPr>
            <a:endParaRPr lang="en-US" altLang="en-US" sz="1400" dirty="0"/>
          </a:p>
          <a:p>
            <a:pPr marL="99807" lvl="1" indent="0" defTabSz="914400">
              <a:buNone/>
              <a:defRPr/>
            </a:pPr>
            <a:r>
              <a:rPr lang="en-US" altLang="en-US" sz="1400" dirty="0"/>
              <a:t>Don’t pick subjects because you think they score well</a:t>
            </a:r>
          </a:p>
          <a:p>
            <a:pPr marL="99807" lvl="1" indent="0" defTabSz="914400">
              <a:buNone/>
              <a:defRPr/>
            </a:pPr>
            <a:endParaRPr lang="en-US" altLang="en-US" sz="1400" dirty="0"/>
          </a:p>
          <a:p>
            <a:pPr marL="0" lvl="1" indent="0" defTabSz="914400">
              <a:buNone/>
              <a:defRPr/>
            </a:pPr>
            <a:r>
              <a:rPr lang="en-US" altLang="en-US" sz="1400" dirty="0"/>
              <a:t>Students are ranked in each subject group</a:t>
            </a:r>
          </a:p>
          <a:p>
            <a:pPr marL="0" lvl="1" indent="0" defTabSz="914400">
              <a:buNone/>
              <a:defRPr/>
            </a:pPr>
            <a:endParaRPr lang="en-US" altLang="en-US" sz="1400" dirty="0"/>
          </a:p>
          <a:p>
            <a:pPr marL="0" lvl="1" indent="0" defTabSz="914400">
              <a:buNone/>
              <a:defRPr/>
            </a:pPr>
            <a:r>
              <a:rPr lang="en-US" altLang="en-US" sz="1400" dirty="0"/>
              <a:t>It is how you compare to your peers in assessment that defines your rank and score in the subject group</a:t>
            </a:r>
          </a:p>
          <a:p>
            <a:pPr marL="0" lvl="1" indent="0" defTabSz="914400">
              <a:buNone/>
              <a:defRPr/>
            </a:pPr>
            <a:endParaRPr lang="en-US" altLang="en-US" sz="1400" dirty="0"/>
          </a:p>
          <a:p>
            <a:pPr marL="99807" lvl="1" indent="0" defTabSz="914400">
              <a:buNone/>
              <a:defRPr/>
            </a:pPr>
            <a:r>
              <a:rPr lang="en-US" altLang="en-US" sz="1400" dirty="0"/>
              <a:t>All subjects can produce high scores and grades</a:t>
            </a:r>
          </a:p>
          <a:p>
            <a:pPr marL="99807" lvl="1" indent="0" defTabSz="914400">
              <a:buNone/>
              <a:defRPr/>
            </a:pPr>
            <a:endParaRPr lang="en-US" altLang="en-US" sz="1400" dirty="0"/>
          </a:p>
          <a:p>
            <a:pPr marL="99807" lvl="1" indent="0" defTabSz="914400">
              <a:buNone/>
              <a:defRPr/>
            </a:pPr>
            <a:r>
              <a:rPr lang="en-US" altLang="en-US" sz="1400" dirty="0"/>
              <a:t>Enjoy your study – something you’re passionate about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689071" y="0"/>
            <a:ext cx="1213754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8239" y="513853"/>
            <a:ext cx="4881045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8D7B46-125F-4BD6-AC56-0AB4B9AADE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42" r="-3" b="11417"/>
          <a:stretch/>
        </p:blipFill>
        <p:spPr>
          <a:xfrm>
            <a:off x="4855396" y="799352"/>
            <a:ext cx="4406732" cy="52592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5" y="0"/>
            <a:ext cx="9900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8" y="1119031"/>
            <a:ext cx="3752497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7D3FD0F1-1CED-4F55-955B-36281BDC9A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8923" y="1396686"/>
            <a:ext cx="3590911" cy="3616490"/>
          </a:xfrm>
        </p:spPr>
        <p:txBody>
          <a:bodyPr>
            <a:normAutofit/>
          </a:bodyPr>
          <a:lstStyle/>
          <a:p>
            <a:r>
              <a:rPr lang="en-AU" altLang="en-US" dirty="0">
                <a:solidFill>
                  <a:srgbClr val="FFFFFF"/>
                </a:solidFill>
                <a:latin typeface="+mn-lt"/>
              </a:rPr>
              <a:t>You can, and do, achieve high scores</a:t>
            </a:r>
            <a:br>
              <a:rPr lang="en-AU" altLang="en-US" dirty="0">
                <a:solidFill>
                  <a:srgbClr val="FFFFFF"/>
                </a:solidFill>
                <a:latin typeface="+mn-lt"/>
              </a:rPr>
            </a:br>
            <a:r>
              <a:rPr lang="en-AU" altLang="en-US" dirty="0">
                <a:solidFill>
                  <a:srgbClr val="FFFFFF"/>
                </a:solidFill>
                <a:latin typeface="+mn-lt"/>
              </a:rPr>
              <a:t>in all courses</a:t>
            </a:r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7053261" y="941148"/>
            <a:ext cx="242688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177" y="4780992"/>
            <a:ext cx="443564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8D563CC2-9EA5-4292-9C01-24944873F4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81993" y="1654546"/>
            <a:ext cx="4838034" cy="4680519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AU" altLang="en-US" sz="1800" dirty="0"/>
              <a:t>FACT</a:t>
            </a:r>
          </a:p>
          <a:p>
            <a:pPr>
              <a:spcAft>
                <a:spcPts val="600"/>
              </a:spcAft>
            </a:pPr>
            <a:r>
              <a:rPr lang="en-AU" altLang="en-US" sz="1800" dirty="0"/>
              <a:t>Students can and do achieve high scores in all courses</a:t>
            </a:r>
          </a:p>
          <a:p>
            <a:pPr>
              <a:spcAft>
                <a:spcPts val="600"/>
              </a:spcAft>
            </a:pPr>
            <a:r>
              <a:rPr lang="en-AU" altLang="en-US" sz="1800" dirty="0"/>
              <a:t>Some subjects historically scale slightly higher than others</a:t>
            </a:r>
          </a:p>
          <a:p>
            <a:r>
              <a:rPr lang="en-AU" altLang="en-US" sz="1800" dirty="0"/>
              <a:t>This varies</a:t>
            </a:r>
          </a:p>
          <a:p>
            <a:pPr lvl="1"/>
            <a:r>
              <a:rPr lang="en-AU" altLang="en-US" sz="1800" dirty="0"/>
              <a:t>  year to year</a:t>
            </a:r>
          </a:p>
          <a:p>
            <a:pPr lvl="1"/>
            <a:r>
              <a:rPr lang="en-AU" altLang="en-US" sz="1800" dirty="0"/>
              <a:t>  subject to subject</a:t>
            </a:r>
          </a:p>
          <a:p>
            <a:pPr lvl="1">
              <a:spcAft>
                <a:spcPts val="600"/>
              </a:spcAft>
            </a:pPr>
            <a:r>
              <a:rPr lang="en-AU" altLang="en-US" sz="1800" dirty="0"/>
              <a:t>  college to college</a:t>
            </a:r>
          </a:p>
          <a:p>
            <a:pPr>
              <a:spcAft>
                <a:spcPts val="600"/>
              </a:spcAft>
            </a:pPr>
            <a:r>
              <a:rPr lang="en-AU" altLang="en-US" sz="1800" dirty="0"/>
              <a:t>It depends each year on how the students studying that subject perform in the AST</a:t>
            </a:r>
          </a:p>
          <a:p>
            <a:r>
              <a:rPr lang="en-AU" altLang="en-US" sz="1800" dirty="0"/>
              <a:t>AN INDIVIDUAL’S COURSE SCORE DEPENDS ON HOW THEY PERFORM COMPARED TO OTHERS IN THEIR YEAR AND SUBJECT</a:t>
            </a:r>
          </a:p>
          <a:p>
            <a:endParaRPr lang="en-AU" alt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9F7D788E-2C1B-4EF4-8719-12613771F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2825" cy="6857452"/>
          </a:xfrm>
          <a:prstGeom prst="rect">
            <a:avLst/>
          </a:prstGeom>
          <a:solidFill>
            <a:srgbClr val="404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8EEBC7BA-B72F-4BE4-8E67-E52E54D6B6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003" y="1584494"/>
            <a:ext cx="5758111" cy="2424774"/>
          </a:xfrm>
        </p:spPr>
        <p:txBody>
          <a:bodyPr>
            <a:normAutofit/>
          </a:bodyPr>
          <a:lstStyle/>
          <a:p>
            <a: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What courses </a:t>
            </a:r>
            <a:b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en-AU" alt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should you select?</a:t>
            </a: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7C54E824-C0F4-480B-BC88-689F50C45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23506" y="548"/>
            <a:ext cx="3533041" cy="3142889"/>
          </a:xfrm>
          <a:custGeom>
            <a:avLst/>
            <a:gdLst>
              <a:gd name="connsiteX0" fmla="*/ 229420 w 4349752"/>
              <a:gd name="connsiteY0" fmla="*/ 0 h 3142889"/>
              <a:gd name="connsiteX1" fmla="*/ 4120333 w 4349752"/>
              <a:gd name="connsiteY1" fmla="*/ 0 h 3142889"/>
              <a:gd name="connsiteX2" fmla="*/ 4178840 w 4349752"/>
              <a:gd name="connsiteY2" fmla="*/ 121453 h 3142889"/>
              <a:gd name="connsiteX3" fmla="*/ 4349752 w 4349752"/>
              <a:gd name="connsiteY3" fmla="*/ 968013 h 3142889"/>
              <a:gd name="connsiteX4" fmla="*/ 2174876 w 4349752"/>
              <a:gd name="connsiteY4" fmla="*/ 3142889 h 3142889"/>
              <a:gd name="connsiteX5" fmla="*/ 0 w 4349752"/>
              <a:gd name="connsiteY5" fmla="*/ 968013 h 3142889"/>
              <a:gd name="connsiteX6" fmla="*/ 170913 w 4349752"/>
              <a:gd name="connsiteY6" fmla="*/ 121453 h 314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9752" h="3142889">
                <a:moveTo>
                  <a:pt x="229420" y="0"/>
                </a:moveTo>
                <a:lnTo>
                  <a:pt x="4120333" y="0"/>
                </a:lnTo>
                <a:lnTo>
                  <a:pt x="4178840" y="121453"/>
                </a:lnTo>
                <a:cubicBezTo>
                  <a:pt x="4288894" y="381652"/>
                  <a:pt x="4349752" y="667725"/>
                  <a:pt x="4349752" y="968013"/>
                </a:cubicBezTo>
                <a:cubicBezTo>
                  <a:pt x="4349752" y="2169164"/>
                  <a:pt x="3376027" y="3142889"/>
                  <a:pt x="2174876" y="3142889"/>
                </a:cubicBezTo>
                <a:cubicBezTo>
                  <a:pt x="973725" y="3142889"/>
                  <a:pt x="0" y="2169164"/>
                  <a:pt x="0" y="968013"/>
                </a:cubicBezTo>
                <a:cubicBezTo>
                  <a:pt x="0" y="667725"/>
                  <a:pt x="60858" y="381652"/>
                  <a:pt x="170913" y="12145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58DEA6A1-FC5C-4E6E-BBBF-7E472949B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16686" y="1421356"/>
            <a:ext cx="3686139" cy="5436644"/>
          </a:xfrm>
          <a:custGeom>
            <a:avLst/>
            <a:gdLst>
              <a:gd name="connsiteX0" fmla="*/ 3084645 w 4538241"/>
              <a:gd name="connsiteY0" fmla="*/ 0 h 5436644"/>
              <a:gd name="connsiteX1" fmla="*/ 4285328 w 4538241"/>
              <a:gd name="connsiteY1" fmla="*/ 242407 h 5436644"/>
              <a:gd name="connsiteX2" fmla="*/ 4538241 w 4538241"/>
              <a:gd name="connsiteY2" fmla="*/ 364242 h 5436644"/>
              <a:gd name="connsiteX3" fmla="*/ 4538241 w 4538241"/>
              <a:gd name="connsiteY3" fmla="*/ 5436644 h 5436644"/>
              <a:gd name="connsiteX4" fmla="*/ 1091428 w 4538241"/>
              <a:gd name="connsiteY4" fmla="*/ 5436644 h 5436644"/>
              <a:gd name="connsiteX5" fmla="*/ 903472 w 4538241"/>
              <a:gd name="connsiteY5" fmla="*/ 5265818 h 5436644"/>
              <a:gd name="connsiteX6" fmla="*/ 0 w 4538241"/>
              <a:gd name="connsiteY6" fmla="*/ 3084645 h 5436644"/>
              <a:gd name="connsiteX7" fmla="*/ 3084645 w 4538241"/>
              <a:gd name="connsiteY7" fmla="*/ 0 h 543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8241" h="5436644">
                <a:moveTo>
                  <a:pt x="3084645" y="0"/>
                </a:moveTo>
                <a:cubicBezTo>
                  <a:pt x="3510546" y="0"/>
                  <a:pt x="3916286" y="86315"/>
                  <a:pt x="4285328" y="242407"/>
                </a:cubicBezTo>
                <a:lnTo>
                  <a:pt x="4538241" y="364242"/>
                </a:lnTo>
                <a:lnTo>
                  <a:pt x="4538241" y="5436644"/>
                </a:lnTo>
                <a:lnTo>
                  <a:pt x="1091428" y="5436644"/>
                </a:lnTo>
                <a:lnTo>
                  <a:pt x="903472" y="5265818"/>
                </a:lnTo>
                <a:cubicBezTo>
                  <a:pt x="345261" y="4707608"/>
                  <a:pt x="0" y="3936446"/>
                  <a:pt x="0" y="3084645"/>
                </a:cubicBezTo>
                <a:cubicBezTo>
                  <a:pt x="0" y="1381043"/>
                  <a:pt x="1381043" y="0"/>
                  <a:pt x="308464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96AAAC3B-1954-46B7-BBAC-27DFF5B52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56060" y="0"/>
            <a:ext cx="3267932" cy="2980240"/>
          </a:xfrm>
          <a:custGeom>
            <a:avLst/>
            <a:gdLst>
              <a:gd name="connsiteX0" fmla="*/ 248676 w 4023360"/>
              <a:gd name="connsiteY0" fmla="*/ 0 h 2980240"/>
              <a:gd name="connsiteX1" fmla="*/ 3774684 w 4023360"/>
              <a:gd name="connsiteY1" fmla="*/ 0 h 2980240"/>
              <a:gd name="connsiteX2" fmla="*/ 3780561 w 4023360"/>
              <a:gd name="connsiteY2" fmla="*/ 9674 h 2980240"/>
              <a:gd name="connsiteX3" fmla="*/ 4023360 w 4023360"/>
              <a:gd name="connsiteY3" fmla="*/ 968560 h 2980240"/>
              <a:gd name="connsiteX4" fmla="*/ 2011680 w 4023360"/>
              <a:gd name="connsiteY4" fmla="*/ 2980240 h 2980240"/>
              <a:gd name="connsiteX5" fmla="*/ 0 w 4023360"/>
              <a:gd name="connsiteY5" fmla="*/ 968560 h 2980240"/>
              <a:gd name="connsiteX6" fmla="*/ 242799 w 4023360"/>
              <a:gd name="connsiteY6" fmla="*/ 9674 h 298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3360" h="2980240">
                <a:moveTo>
                  <a:pt x="248676" y="0"/>
                </a:moveTo>
                <a:lnTo>
                  <a:pt x="3774684" y="0"/>
                </a:lnTo>
                <a:lnTo>
                  <a:pt x="3780561" y="9674"/>
                </a:lnTo>
                <a:cubicBezTo>
                  <a:pt x="3935405" y="294716"/>
                  <a:pt x="4023360" y="621366"/>
                  <a:pt x="4023360" y="968560"/>
                </a:cubicBezTo>
                <a:cubicBezTo>
                  <a:pt x="4023360" y="2079580"/>
                  <a:pt x="3122700" y="2980240"/>
                  <a:pt x="2011680" y="2980240"/>
                </a:cubicBezTo>
                <a:cubicBezTo>
                  <a:pt x="900660" y="2980240"/>
                  <a:pt x="0" y="2079580"/>
                  <a:pt x="0" y="968560"/>
                </a:cubicBezTo>
                <a:cubicBezTo>
                  <a:pt x="0" y="621366"/>
                  <a:pt x="87955" y="294716"/>
                  <a:pt x="242799" y="96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35" name="Rectangle 4">
            <a:extLst>
              <a:ext uri="{FF2B5EF4-FFF2-40B4-BE49-F238E27FC236}">
                <a16:creationId xmlns:a16="http://schemas.microsoft.com/office/drawing/2014/main" id="{83622D4D-80D3-4B02-B888-DDA82DB1751E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213017" y="249810"/>
            <a:ext cx="2878467" cy="2148468"/>
          </a:xfrm>
        </p:spPr>
        <p:txBody>
          <a:bodyPr anchor="ctr"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en-AU" altLang="en-US" sz="1400" dirty="0"/>
              <a:t>What post-college options do you want?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AU" altLang="en-US" sz="1400" dirty="0">
                <a:solidFill>
                  <a:schemeClr val="accent1">
                    <a:lumMod val="75000"/>
                  </a:schemeClr>
                </a:solidFill>
              </a:rPr>
              <a:t>What are your interests?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AU" altLang="en-US" sz="1400" dirty="0">
                <a:solidFill>
                  <a:schemeClr val="accent1">
                    <a:lumMod val="75000"/>
                  </a:schemeClr>
                </a:solidFill>
              </a:rPr>
              <a:t>What are you good at?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AU" altLang="en-US" sz="1400" dirty="0">
                <a:solidFill>
                  <a:schemeClr val="accent1">
                    <a:lumMod val="75000"/>
                  </a:schemeClr>
                </a:solidFill>
              </a:rPr>
              <a:t>How are you going at school?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AU" altLang="en-US" sz="1400" dirty="0">
                <a:solidFill>
                  <a:schemeClr val="accent1">
                    <a:lumMod val="75000"/>
                  </a:schemeClr>
                </a:solidFill>
              </a:rPr>
              <a:t>Plan and prepare your pathways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AU" altLang="en-US" sz="1400" dirty="0">
                <a:solidFill>
                  <a:schemeClr val="accent1">
                    <a:lumMod val="75000"/>
                  </a:schemeClr>
                </a:solidFill>
              </a:rPr>
              <a:t>Complete a draft package planner</a:t>
            </a:r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A5AD6500-BB62-4AAC-9D2F-C10DDC90C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9193" y="1584494"/>
            <a:ext cx="3553633" cy="5273507"/>
          </a:xfrm>
          <a:custGeom>
            <a:avLst/>
            <a:gdLst>
              <a:gd name="connsiteX0" fmla="*/ 2921508 w 4375105"/>
              <a:gd name="connsiteY0" fmla="*/ 0 h 5273507"/>
              <a:gd name="connsiteX1" fmla="*/ 4314072 w 4375105"/>
              <a:gd name="connsiteY1" fmla="*/ 352611 h 5273507"/>
              <a:gd name="connsiteX2" fmla="*/ 4375105 w 4375105"/>
              <a:gd name="connsiteY2" fmla="*/ 389689 h 5273507"/>
              <a:gd name="connsiteX3" fmla="*/ 4375105 w 4375105"/>
              <a:gd name="connsiteY3" fmla="*/ 5273507 h 5273507"/>
              <a:gd name="connsiteX4" fmla="*/ 1193705 w 4375105"/>
              <a:gd name="connsiteY4" fmla="*/ 5273507 h 5273507"/>
              <a:gd name="connsiteX5" fmla="*/ 1063158 w 4375105"/>
              <a:gd name="connsiteY5" fmla="*/ 5175886 h 5273507"/>
              <a:gd name="connsiteX6" fmla="*/ 0 w 4375105"/>
              <a:gd name="connsiteY6" fmla="*/ 2921508 h 5273507"/>
              <a:gd name="connsiteX7" fmla="*/ 2921508 w 4375105"/>
              <a:gd name="connsiteY7" fmla="*/ 0 h 527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5105" h="5273507">
                <a:moveTo>
                  <a:pt x="2921508" y="0"/>
                </a:moveTo>
                <a:cubicBezTo>
                  <a:pt x="3425728" y="0"/>
                  <a:pt x="3900114" y="127735"/>
                  <a:pt x="4314072" y="352611"/>
                </a:cubicBezTo>
                <a:lnTo>
                  <a:pt x="4375105" y="389689"/>
                </a:lnTo>
                <a:lnTo>
                  <a:pt x="4375105" y="5273507"/>
                </a:lnTo>
                <a:lnTo>
                  <a:pt x="1193705" y="5273507"/>
                </a:lnTo>
                <a:lnTo>
                  <a:pt x="1063158" y="5175886"/>
                </a:lnTo>
                <a:cubicBezTo>
                  <a:pt x="413861" y="4640038"/>
                  <a:pt x="0" y="3829104"/>
                  <a:pt x="0" y="2921508"/>
                </a:cubicBezTo>
                <a:cubicBezTo>
                  <a:pt x="0" y="1308004"/>
                  <a:pt x="1308004" y="0"/>
                  <a:pt x="29215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36" name="Rectangle 5">
            <a:extLst>
              <a:ext uri="{FF2B5EF4-FFF2-40B4-BE49-F238E27FC236}">
                <a16:creationId xmlns:a16="http://schemas.microsoft.com/office/drawing/2014/main" id="{9B0ED0B4-967F-4138-A44E-9A2B769DAF6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6439872" y="1916833"/>
            <a:ext cx="3299331" cy="4966928"/>
          </a:xfrm>
        </p:spPr>
        <p:txBody>
          <a:bodyPr anchor="ctr"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en-AU" altLang="en-US" sz="1400" dirty="0"/>
              <a:t>	</a:t>
            </a: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Who Can Help?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Current High School staff/teachers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College staff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Family and friends</a:t>
            </a:r>
          </a:p>
          <a:p>
            <a:pPr marL="371338" lvl="1" indent="0">
              <a:buNone/>
            </a:pPr>
            <a:endParaRPr lang="en-AU" altLang="en-US" sz="1400" dirty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UCSSC LG Prospectus/Faculty info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UAC Guide including ATAR/UAC</a:t>
            </a:r>
          </a:p>
          <a:p>
            <a:pPr marL="371338" lvl="1" indent="0">
              <a:buNone/>
            </a:pPr>
            <a:r>
              <a:rPr lang="en-AU" sz="1400" dirty="0">
                <a:hlinkClick r:id="rId2"/>
              </a:rPr>
              <a:t>https://www.uac.edu.au/assets/documents/uac-guide/uac-guide-2020-21.pdf</a:t>
            </a:r>
            <a:endParaRPr lang="en-AU" altLang="en-US" sz="1400" dirty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en-AU" altLang="en-US" sz="1400" dirty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Job Guide free via internet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CIT/University staff and handbooks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University Entry Requirements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Open Days at universities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AU" altLang="en-US" sz="1400" dirty="0" err="1">
                <a:solidFill>
                  <a:schemeClr val="accent6">
                    <a:lumMod val="75000"/>
                  </a:schemeClr>
                </a:solidFill>
              </a:rPr>
              <a:t>CareersXpo</a:t>
            </a:r>
            <a:r>
              <a:rPr lang="en-AU" altLang="en-US" sz="1400" dirty="0">
                <a:solidFill>
                  <a:schemeClr val="accent6">
                    <a:lumMod val="75000"/>
                  </a:schemeClr>
                </a:solidFill>
              </a:rPr>
              <a:t> (Jul/Aug each year) online 2020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733CD2-4383-4ED3-AAD5-DE6BECA2B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060" y="3789041"/>
            <a:ext cx="4390686" cy="2802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1446</Words>
  <Application>Microsoft Office PowerPoint</Application>
  <PresentationFormat>Custom</PresentationFormat>
  <Paragraphs>305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Aharoni</vt:lpstr>
      <vt:lpstr>Arial</vt:lpstr>
      <vt:lpstr>Arial Narrow</vt:lpstr>
      <vt:lpstr>Calibri</vt:lpstr>
      <vt:lpstr>Calibri Light</vt:lpstr>
      <vt:lpstr>Times New Roman</vt:lpstr>
      <vt:lpstr>Wingdings</vt:lpstr>
      <vt:lpstr>Office Theme</vt:lpstr>
      <vt:lpstr>College information  </vt:lpstr>
      <vt:lpstr>PowerPoint Presentation</vt:lpstr>
      <vt:lpstr>College provides</vt:lpstr>
      <vt:lpstr>ACT Senior Secondary System</vt:lpstr>
      <vt:lpstr>PowerPoint Presentation</vt:lpstr>
      <vt:lpstr>PowerPoint Presentation</vt:lpstr>
      <vt:lpstr>How do I select my courses?</vt:lpstr>
      <vt:lpstr>You can, and do, achieve high scores in all courses</vt:lpstr>
      <vt:lpstr>What courses  should you select?</vt:lpstr>
      <vt:lpstr>PowerPoint Presentation</vt:lpstr>
      <vt:lpstr>PowerPoint Presentation</vt:lpstr>
      <vt:lpstr>ACT Senior Secondary Certificate BSSS Requirements</vt:lpstr>
      <vt:lpstr>An example - T Package </vt:lpstr>
      <vt:lpstr>PowerPoint Presentation</vt:lpstr>
      <vt:lpstr>Package Planner to help you plan Year 11/12  Step 1</vt:lpstr>
      <vt:lpstr>Package Planner  Step 2</vt:lpstr>
      <vt:lpstr>PowerPoint Presentation</vt:lpstr>
      <vt:lpstr>Package Planner guide Step 3</vt:lpstr>
      <vt:lpstr>College speak</vt:lpstr>
      <vt:lpstr>College speak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College information  2020</dc:title>
  <dc:creator>Planten, Melissa</dc:creator>
  <cp:lastModifiedBy>Planten, Melissa</cp:lastModifiedBy>
  <cp:revision>8</cp:revision>
  <dcterms:created xsi:type="dcterms:W3CDTF">2020-05-08T09:44:00Z</dcterms:created>
  <dcterms:modified xsi:type="dcterms:W3CDTF">2020-05-08T23:32:35Z</dcterms:modified>
</cp:coreProperties>
</file>